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quada One" charset="1" panose="02000000000000000000"/>
      <p:regular r:id="rId10"/>
    </p:embeddedFont>
    <p:embeddedFont>
      <p:font typeface="Livvic" charset="1" panose="00000000000000000000"/>
      <p:regular r:id="rId11"/>
    </p:embeddedFont>
    <p:embeddedFont>
      <p:font typeface="Livvic Bold" charset="1" panose="00000000000000000000"/>
      <p:regular r:id="rId12"/>
    </p:embeddedFont>
    <p:embeddedFont>
      <p:font typeface="Livvic Italics" charset="1" panose="00000000000000000000"/>
      <p:regular r:id="rId13"/>
    </p:embeddedFont>
    <p:embeddedFont>
      <p:font typeface="Livvic Bold Italics" charset="1" panose="00000000000000000000"/>
      <p:regular r:id="rId14"/>
    </p:embeddedFont>
    <p:embeddedFont>
      <p:font typeface="Livvic Thin" charset="1" panose="00000000000000000000"/>
      <p:regular r:id="rId15"/>
    </p:embeddedFont>
    <p:embeddedFont>
      <p:font typeface="Livvic Thin Italics" charset="1" panose="00000000000000000000"/>
      <p:regular r:id="rId16"/>
    </p:embeddedFont>
    <p:embeddedFont>
      <p:font typeface="Livvic Medium" charset="1" panose="00000000000000000000"/>
      <p:regular r:id="rId17"/>
    </p:embeddedFont>
    <p:embeddedFont>
      <p:font typeface="Livvic Medium Italics" charset="1" panose="00000000000000000000"/>
      <p:regular r:id="rId18"/>
    </p:embeddedFont>
    <p:embeddedFont>
      <p:font typeface="Livvic Semi-Bold" charset="1" panose="00000000000000000000"/>
      <p:regular r:id="rId19"/>
    </p:embeddedFont>
    <p:embeddedFont>
      <p:font typeface="Livvic Semi-Bold Italics" charset="1" panose="00000000000000000000"/>
      <p:regular r:id="rId20"/>
    </p:embeddedFont>
    <p:embeddedFont>
      <p:font typeface="Livvic Heavy" charset="1" panose="00000000000000000000"/>
      <p:regular r:id="rId21"/>
    </p:embeddedFont>
    <p:embeddedFont>
      <p:font typeface="Livvic Heavy Italics" charset="1" panose="00000000000000000000"/>
      <p:regular r:id="rId22"/>
    </p:embeddedFont>
    <p:embeddedFont>
      <p:font typeface="Quicksand" charset="1" panose="00000500000000000000"/>
      <p:regular r:id="rId23"/>
    </p:embeddedFont>
    <p:embeddedFont>
      <p:font typeface="Quicksand Bold" charset="1" panose="00000800000000000000"/>
      <p:regular r:id="rId24"/>
    </p:embeddedFont>
    <p:embeddedFont>
      <p:font typeface="Quicksand Light" charset="1" panose="00000400000000000000"/>
      <p:regular r:id="rId25"/>
    </p:embeddedFont>
    <p:embeddedFont>
      <p:font typeface="Quicksand Medium" charset="1" panose="00000600000000000000"/>
      <p:regular r:id="rId26"/>
    </p:embeddedFont>
    <p:embeddedFont>
      <p:font typeface="Open Sans" charset="1" panose="020B0606030504020204"/>
      <p:regular r:id="rId27"/>
    </p:embeddedFont>
    <p:embeddedFont>
      <p:font typeface="Open Sans Bold" charset="1" panose="020B0806030504020204"/>
      <p:regular r:id="rId28"/>
    </p:embeddedFont>
    <p:embeddedFont>
      <p:font typeface="Open Sans Italics" charset="1" panose="020B0606030504020204"/>
      <p:regular r:id="rId29"/>
    </p:embeddedFont>
    <p:embeddedFont>
      <p:font typeface="Open Sans Bold Italics" charset="1" panose="020B0806030504020204"/>
      <p:regular r:id="rId30"/>
    </p:embeddedFont>
    <p:embeddedFont>
      <p:font typeface="Open Sans Light" charset="1" panose="020B0306030504020204"/>
      <p:regular r:id="rId31"/>
    </p:embeddedFont>
    <p:embeddedFont>
      <p:font typeface="Open Sans Light Italics" charset="1" panose="020B0306030504020204"/>
      <p:regular r:id="rId32"/>
    </p:embeddedFont>
    <p:embeddedFont>
      <p:font typeface="Open Sans Ultra-Bold" charset="1" panose="00000000000000000000"/>
      <p:regular r:id="rId33"/>
    </p:embeddedFont>
    <p:embeddedFont>
      <p:font typeface="Open Sans Ultra-Bold Italics"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gif"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9.jpeg" Type="http://schemas.openxmlformats.org/officeDocument/2006/relationships/image"/><Relationship Id="rId2" Target="../media/image1.gif" Type="http://schemas.openxmlformats.org/officeDocument/2006/relationships/image"/><Relationship Id="rId3" Target="../media/image2.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30.png" Type="http://schemas.openxmlformats.org/officeDocument/2006/relationships/image"/><Relationship Id="rId2" Target="../media/image1.gif" Type="http://schemas.openxmlformats.org/officeDocument/2006/relationships/image"/><Relationship Id="rId3" Target="../media/image2.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https://github.com/Ulishh/Hack_NASA_RoboInges"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1.gif" Type="http://schemas.openxmlformats.org/officeDocument/2006/relationships/image"/><Relationship Id="rId3" Target="../media/image2.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1.gif" Type="http://schemas.openxmlformats.org/officeDocument/2006/relationships/image"/><Relationship Id="rId3" Target="../media/image2.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1.gif" Type="http://schemas.openxmlformats.org/officeDocument/2006/relationships/image"/><Relationship Id="rId3" Target="../media/image2.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6.jpeg" Type="http://schemas.openxmlformats.org/officeDocument/2006/relationships/image"/><Relationship Id="rId13" Target="../media/VAFwpT9RTr4.mp4" Type="http://schemas.openxmlformats.org/officeDocument/2006/relationships/video"/><Relationship Id="rId14" Target="../media/VAFwpT9RTr4.mp4" Type="http://schemas.microsoft.com/office/2007/relationships/media"/><Relationship Id="rId2" Target="../media/image1.gif" Type="http://schemas.openxmlformats.org/officeDocument/2006/relationships/image"/><Relationship Id="rId3" Target="../media/image2.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7.png" Type="http://schemas.openxmlformats.org/officeDocument/2006/relationships/image"/><Relationship Id="rId2" Target="../media/image1.gif" Type="http://schemas.openxmlformats.org/officeDocument/2006/relationships/image"/><Relationship Id="rId3" Target="../media/image2.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14.png" Type="http://schemas.openxmlformats.org/officeDocument/2006/relationships/image"/><Relationship Id="rId2" Target="../media/image1.gif" Type="http://schemas.openxmlformats.org/officeDocument/2006/relationships/image"/><Relationship Id="rId3" Target="../media/image2.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8.jpeg" Type="http://schemas.openxmlformats.org/officeDocument/2006/relationships/image"/><Relationship Id="rId13" Target="../media/VAFwp41edEE.mp4" Type="http://schemas.openxmlformats.org/officeDocument/2006/relationships/video"/><Relationship Id="rId14" Target="../media/VAFwp41edEE.mp4" Type="http://schemas.microsoft.com/office/2007/relationships/media"/><Relationship Id="rId2" Target="../media/image1.gif" Type="http://schemas.openxmlformats.org/officeDocument/2006/relationships/image"/><Relationship Id="rId3" Target="../media/image2.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564943" y="7466572"/>
            <a:ext cx="526535" cy="519439"/>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4411447" y="1335227"/>
            <a:ext cx="570659" cy="562969"/>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3305894" y="1028700"/>
            <a:ext cx="502725" cy="495950"/>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16768235" y="5795971"/>
            <a:ext cx="491065" cy="48444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299454" y="4593852"/>
            <a:ext cx="825058" cy="81300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4982106" y="8445299"/>
            <a:ext cx="825058" cy="813001"/>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5508167" y="3330961"/>
            <a:ext cx="825058" cy="81300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2983561" y="8445299"/>
            <a:ext cx="825058" cy="813001"/>
          </a:xfrm>
          <a:prstGeom prst="rect">
            <a:avLst/>
          </a:prstGeom>
        </p:spPr>
      </p:pic>
      <p:grpSp>
        <p:nvGrpSpPr>
          <p:cNvPr name="Group 10" id="10"/>
          <p:cNvGrpSpPr/>
          <p:nvPr/>
        </p:nvGrpSpPr>
        <p:grpSpPr>
          <a:xfrm rot="0">
            <a:off x="3216333" y="2603495"/>
            <a:ext cx="11855334" cy="4090759"/>
            <a:chOff x="0" y="0"/>
            <a:chExt cx="1913890" cy="660400"/>
          </a:xfrm>
        </p:grpSpPr>
        <p:sp>
          <p:nvSpPr>
            <p:cNvPr name="Freeform 11" id="11"/>
            <p:cNvSpPr/>
            <p:nvPr/>
          </p:nvSpPr>
          <p:spPr>
            <a:xfrm flipH="false" flipV="false" rot="0">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040722"/>
            </a:solidFill>
          </p:spPr>
        </p:sp>
      </p:grpSp>
      <p:pic>
        <p:nvPicPr>
          <p:cNvPr name="Picture 12" id="12"/>
          <p:cNvPicPr>
            <a:picLocks noChangeAspect="true"/>
          </p:cNvPicPr>
          <p:nvPr/>
        </p:nvPicPr>
        <p:blipFill>
          <a:blip r:embed="rId4"/>
          <a:srcRect l="0" t="0" r="0" b="0"/>
          <a:stretch>
            <a:fillRect/>
          </a:stretch>
        </p:blipFill>
        <p:spPr>
          <a:xfrm flipH="false" flipV="false" rot="0">
            <a:off x="1961621" y="677773"/>
            <a:ext cx="3574860" cy="4625908"/>
          </a:xfrm>
          <a:prstGeom prst="rect">
            <a:avLst/>
          </a:prstGeom>
        </p:spPr>
      </p:pic>
      <p:sp>
        <p:nvSpPr>
          <p:cNvPr name="Freeform 13" id="13"/>
          <p:cNvSpPr/>
          <p:nvPr/>
        </p:nvSpPr>
        <p:spPr>
          <a:xfrm flipH="false" flipV="false" rot="0">
            <a:off x="-847738" y="-722173"/>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4" id="14"/>
          <p:cNvPicPr>
            <a:picLocks noChangeAspect="true"/>
          </p:cNvPicPr>
          <p:nvPr/>
        </p:nvPicPr>
        <p:blipFill>
          <a:blip r:embed="rId7"/>
          <a:srcRect l="0" t="0" r="0" b="0"/>
          <a:stretch>
            <a:fillRect/>
          </a:stretch>
        </p:blipFill>
        <p:spPr>
          <a:xfrm flipH="false" flipV="false" rot="1625460">
            <a:off x="231855" y="-115245"/>
            <a:ext cx="1422173" cy="2408849"/>
          </a:xfrm>
          <a:prstGeom prst="rect">
            <a:avLst/>
          </a:prstGeom>
        </p:spPr>
      </p:pic>
      <p:sp>
        <p:nvSpPr>
          <p:cNvPr name="Freeform 15" id="15"/>
          <p:cNvSpPr/>
          <p:nvPr/>
        </p:nvSpPr>
        <p:spPr>
          <a:xfrm flipH="false" flipV="false" rot="0">
            <a:off x="15361232" y="-968220"/>
            <a:ext cx="4140679" cy="4114800"/>
          </a:xfrm>
          <a:custGeom>
            <a:avLst/>
            <a:gdLst/>
            <a:ahLst/>
            <a:cxnLst/>
            <a:rect r="r" b="b" t="t" l="l"/>
            <a:pathLst>
              <a:path h="4114800" w="4140679">
                <a:moveTo>
                  <a:pt x="0" y="0"/>
                </a:moveTo>
                <a:lnTo>
                  <a:pt x="4140680" y="0"/>
                </a:lnTo>
                <a:lnTo>
                  <a:pt x="414068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6" id="16"/>
          <p:cNvPicPr>
            <a:picLocks noChangeAspect="true"/>
          </p:cNvPicPr>
          <p:nvPr/>
        </p:nvPicPr>
        <p:blipFill>
          <a:blip r:embed="rId7"/>
          <a:srcRect l="0" t="0" r="0" b="0"/>
          <a:stretch>
            <a:fillRect/>
          </a:stretch>
        </p:blipFill>
        <p:spPr>
          <a:xfrm flipH="false" flipV="false" rot="-1627937">
            <a:off x="16860690" y="122231"/>
            <a:ext cx="1141765" cy="1933898"/>
          </a:xfrm>
          <a:prstGeom prst="rect">
            <a:avLst/>
          </a:prstGeom>
        </p:spPr>
      </p:pic>
      <p:sp>
        <p:nvSpPr>
          <p:cNvPr name="Freeform 17" id="17"/>
          <p:cNvSpPr/>
          <p:nvPr/>
        </p:nvSpPr>
        <p:spPr>
          <a:xfrm flipH="false" flipV="false" rot="0">
            <a:off x="9698962" y="7139758"/>
            <a:ext cx="4109657" cy="4114800"/>
          </a:xfrm>
          <a:custGeom>
            <a:avLst/>
            <a:gdLst/>
            <a:ahLst/>
            <a:cxnLst/>
            <a:rect r="r" b="b" t="t" l="l"/>
            <a:pathLst>
              <a:path h="4114800" w="4109657">
                <a:moveTo>
                  <a:pt x="0" y="0"/>
                </a:moveTo>
                <a:lnTo>
                  <a:pt x="4109656" y="0"/>
                </a:lnTo>
                <a:lnTo>
                  <a:pt x="410965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4306369" y="7400918"/>
            <a:ext cx="4702375" cy="2886082"/>
          </a:xfrm>
          <a:custGeom>
            <a:avLst/>
            <a:gdLst/>
            <a:ahLst/>
            <a:cxnLst/>
            <a:rect r="r" b="b" t="t" l="l"/>
            <a:pathLst>
              <a:path h="2886082" w="4702375">
                <a:moveTo>
                  <a:pt x="0" y="0"/>
                </a:moveTo>
                <a:lnTo>
                  <a:pt x="4702375" y="0"/>
                </a:lnTo>
                <a:lnTo>
                  <a:pt x="4702375" y="2886082"/>
                </a:lnTo>
                <a:lnTo>
                  <a:pt x="0" y="2886082"/>
                </a:lnTo>
                <a:lnTo>
                  <a:pt x="0" y="0"/>
                </a:lnTo>
                <a:close/>
              </a:path>
            </a:pathLst>
          </a:custGeom>
          <a:blipFill>
            <a:blip r:embed="rId12"/>
            <a:stretch>
              <a:fillRect l="0" t="0" r="0" b="0"/>
            </a:stretch>
          </a:blipFill>
        </p:spPr>
      </p:sp>
      <p:sp>
        <p:nvSpPr>
          <p:cNvPr name="Freeform 19" id="19"/>
          <p:cNvSpPr/>
          <p:nvPr/>
        </p:nvSpPr>
        <p:spPr>
          <a:xfrm flipH="false" flipV="false" rot="0">
            <a:off x="632582" y="7139758"/>
            <a:ext cx="2458896" cy="3132352"/>
          </a:xfrm>
          <a:custGeom>
            <a:avLst/>
            <a:gdLst/>
            <a:ahLst/>
            <a:cxnLst/>
            <a:rect r="r" b="b" t="t" l="l"/>
            <a:pathLst>
              <a:path h="3132352" w="2458896">
                <a:moveTo>
                  <a:pt x="0" y="0"/>
                </a:moveTo>
                <a:lnTo>
                  <a:pt x="2458896" y="0"/>
                </a:lnTo>
                <a:lnTo>
                  <a:pt x="2458896" y="3132352"/>
                </a:lnTo>
                <a:lnTo>
                  <a:pt x="0" y="31323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14494418" y="6875229"/>
            <a:ext cx="3809356" cy="3609364"/>
          </a:xfrm>
          <a:custGeom>
            <a:avLst/>
            <a:gdLst/>
            <a:ahLst/>
            <a:cxnLst/>
            <a:rect r="r" b="b" t="t" l="l"/>
            <a:pathLst>
              <a:path h="3609364" w="3809356">
                <a:moveTo>
                  <a:pt x="0" y="0"/>
                </a:moveTo>
                <a:lnTo>
                  <a:pt x="3809356" y="0"/>
                </a:lnTo>
                <a:lnTo>
                  <a:pt x="3809356" y="3609364"/>
                </a:lnTo>
                <a:lnTo>
                  <a:pt x="0" y="3609364"/>
                </a:lnTo>
                <a:lnTo>
                  <a:pt x="0" y="0"/>
                </a:lnTo>
                <a:close/>
              </a:path>
            </a:pathLst>
          </a:custGeom>
          <a:blipFill>
            <a:blip r:embed="rId15"/>
            <a:stretch>
              <a:fillRect l="0" t="0" r="0" b="0"/>
            </a:stretch>
          </a:blipFill>
        </p:spPr>
      </p:sp>
      <p:sp>
        <p:nvSpPr>
          <p:cNvPr name="TextBox 21" id="21"/>
          <p:cNvSpPr txBox="true"/>
          <p:nvPr/>
        </p:nvSpPr>
        <p:spPr>
          <a:xfrm rot="0">
            <a:off x="3932452" y="2396811"/>
            <a:ext cx="10152584" cy="2480657"/>
          </a:xfrm>
          <a:prstGeom prst="rect">
            <a:avLst/>
          </a:prstGeom>
        </p:spPr>
        <p:txBody>
          <a:bodyPr anchor="t" rtlCol="false" tIns="0" lIns="0" bIns="0" rIns="0">
            <a:spAutoFit/>
          </a:bodyPr>
          <a:lstStyle/>
          <a:p>
            <a:pPr algn="ctr">
              <a:lnSpc>
                <a:spcPts val="20245"/>
              </a:lnSpc>
              <a:spcBef>
                <a:spcPct val="0"/>
              </a:spcBef>
            </a:pPr>
            <a:r>
              <a:rPr lang="en-US" sz="14461">
                <a:solidFill>
                  <a:srgbClr val="FFFFFF"/>
                </a:solidFill>
                <a:latin typeface="Squada One"/>
              </a:rPr>
              <a:t>SKYWATCH</a:t>
            </a:r>
          </a:p>
        </p:txBody>
      </p:sp>
      <p:sp>
        <p:nvSpPr>
          <p:cNvPr name="TextBox 22" id="22"/>
          <p:cNvSpPr txBox="true"/>
          <p:nvPr/>
        </p:nvSpPr>
        <p:spPr>
          <a:xfrm rot="0">
            <a:off x="1905206" y="4299322"/>
            <a:ext cx="14863029" cy="1758635"/>
          </a:xfrm>
          <a:prstGeom prst="rect">
            <a:avLst/>
          </a:prstGeom>
        </p:spPr>
        <p:txBody>
          <a:bodyPr anchor="t" rtlCol="false" tIns="0" lIns="0" bIns="0" rIns="0">
            <a:spAutoFit/>
          </a:bodyPr>
          <a:lstStyle/>
          <a:p>
            <a:pPr algn="ctr">
              <a:lnSpc>
                <a:spcPts val="14367"/>
              </a:lnSpc>
              <a:spcBef>
                <a:spcPct val="0"/>
              </a:spcBef>
            </a:pPr>
            <a:r>
              <a:rPr lang="en-US" sz="10262">
                <a:solidFill>
                  <a:srgbClr val="FFFFFF"/>
                </a:solidFill>
                <a:latin typeface="Squada One"/>
              </a:rPr>
              <a:t>FIRE RADAR DETECTOR</a:t>
            </a:r>
          </a:p>
        </p:txBody>
      </p:sp>
      <p:sp>
        <p:nvSpPr>
          <p:cNvPr name="TextBox 23" id="23"/>
          <p:cNvSpPr txBox="true"/>
          <p:nvPr/>
        </p:nvSpPr>
        <p:spPr>
          <a:xfrm rot="0">
            <a:off x="6711284" y="389580"/>
            <a:ext cx="459492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FFFFFF"/>
                </a:solidFill>
                <a:latin typeface="Open Sans Bold"/>
              </a:rPr>
              <a:t>By: RoboInges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1353118" y="4593852"/>
            <a:ext cx="20994236" cy="7680165"/>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0722"/>
            </a:solidFill>
          </p:spPr>
        </p:sp>
      </p:grpSp>
      <p:pic>
        <p:nvPicPr>
          <p:cNvPr name="Picture 4" id="4"/>
          <p:cNvPicPr>
            <a:picLocks noChangeAspect="true"/>
          </p:cNvPicPr>
          <p:nvPr/>
        </p:nvPicPr>
        <p:blipFill>
          <a:blip r:embed="rId2"/>
          <a:srcRect l="0" t="0" r="0" b="0"/>
          <a:stretch>
            <a:fillRect/>
          </a:stretch>
        </p:blipFill>
        <p:spPr>
          <a:xfrm flipH="false" flipV="false" rot="0">
            <a:off x="2564943" y="7466572"/>
            <a:ext cx="526535" cy="519439"/>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4411447" y="1335227"/>
            <a:ext cx="570659" cy="562969"/>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0">
            <a:off x="13305894" y="1028700"/>
            <a:ext cx="502725" cy="495950"/>
          </a:xfrm>
          <a:prstGeom prst="rect">
            <a:avLst/>
          </a:prstGeom>
        </p:spPr>
      </p:pic>
      <p:pic>
        <p:nvPicPr>
          <p:cNvPr name="Picture 7" id="7"/>
          <p:cNvPicPr>
            <a:picLocks noChangeAspect="true"/>
          </p:cNvPicPr>
          <p:nvPr/>
        </p:nvPicPr>
        <p:blipFill>
          <a:blip r:embed="rId2"/>
          <a:srcRect l="0" t="0" r="0" b="0"/>
          <a:stretch>
            <a:fillRect/>
          </a:stretch>
        </p:blipFill>
        <p:spPr>
          <a:xfrm flipH="false" flipV="false" rot="0">
            <a:off x="16768235" y="5795971"/>
            <a:ext cx="491065" cy="484446"/>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299454" y="4593852"/>
            <a:ext cx="825058" cy="81300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4982106" y="8445299"/>
            <a:ext cx="825058" cy="813001"/>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5508167" y="3330961"/>
            <a:ext cx="825058" cy="813001"/>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12983561" y="8445299"/>
            <a:ext cx="825058" cy="813001"/>
          </a:xfrm>
          <a:prstGeom prst="rect">
            <a:avLst/>
          </a:prstGeom>
        </p:spPr>
      </p:pic>
      <p:sp>
        <p:nvSpPr>
          <p:cNvPr name="Freeform 12" id="12"/>
          <p:cNvSpPr/>
          <p:nvPr/>
        </p:nvSpPr>
        <p:spPr>
          <a:xfrm flipH="false" flipV="false" rot="0">
            <a:off x="-847738" y="-722173"/>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508167" y="-1028700"/>
            <a:ext cx="4140679" cy="4114800"/>
          </a:xfrm>
          <a:custGeom>
            <a:avLst/>
            <a:gdLst/>
            <a:ahLst/>
            <a:cxnLst/>
            <a:rect r="r" b="b" t="t" l="l"/>
            <a:pathLst>
              <a:path h="4114800" w="4140679">
                <a:moveTo>
                  <a:pt x="0" y="0"/>
                </a:moveTo>
                <a:lnTo>
                  <a:pt x="4140679" y="0"/>
                </a:lnTo>
                <a:lnTo>
                  <a:pt x="41406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2539052">
            <a:off x="-1019337" y="7940973"/>
            <a:ext cx="4637582" cy="4114800"/>
          </a:xfrm>
          <a:custGeom>
            <a:avLst/>
            <a:gdLst/>
            <a:ahLst/>
            <a:cxnLst/>
            <a:rect r="r" b="b" t="t" l="l"/>
            <a:pathLst>
              <a:path h="4114800" w="4637582">
                <a:moveTo>
                  <a:pt x="0" y="0"/>
                </a:moveTo>
                <a:lnTo>
                  <a:pt x="4637582" y="0"/>
                </a:lnTo>
                <a:lnTo>
                  <a:pt x="463758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2435661">
            <a:off x="14379382" y="8229600"/>
            <a:ext cx="4777707" cy="4114800"/>
          </a:xfrm>
          <a:custGeom>
            <a:avLst/>
            <a:gdLst/>
            <a:ahLst/>
            <a:cxnLst/>
            <a:rect r="r" b="b" t="t" l="l"/>
            <a:pathLst>
              <a:path h="4114800" w="4777707">
                <a:moveTo>
                  <a:pt x="0" y="0"/>
                </a:moveTo>
                <a:lnTo>
                  <a:pt x="4777707" y="0"/>
                </a:lnTo>
                <a:lnTo>
                  <a:pt x="477770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6" id="16"/>
          <p:cNvGrpSpPr/>
          <p:nvPr/>
        </p:nvGrpSpPr>
        <p:grpSpPr>
          <a:xfrm rot="0">
            <a:off x="9792483" y="253908"/>
            <a:ext cx="5757159" cy="1986544"/>
            <a:chOff x="0" y="0"/>
            <a:chExt cx="1913890" cy="660400"/>
          </a:xfrm>
        </p:grpSpPr>
        <p:sp>
          <p:nvSpPr>
            <p:cNvPr name="Freeform 17" id="17"/>
            <p:cNvSpPr/>
            <p:nvPr/>
          </p:nvSpPr>
          <p:spPr>
            <a:xfrm flipH="false" flipV="false" rot="0">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361144"/>
            </a:solidFill>
          </p:spPr>
        </p:sp>
      </p:grpSp>
      <p:sp>
        <p:nvSpPr>
          <p:cNvPr name="Freeform 18" id="18"/>
          <p:cNvSpPr/>
          <p:nvPr/>
        </p:nvSpPr>
        <p:spPr>
          <a:xfrm flipH="false" flipV="false" rot="0">
            <a:off x="5394635" y="5465295"/>
            <a:ext cx="6600740" cy="4950555"/>
          </a:xfrm>
          <a:custGeom>
            <a:avLst/>
            <a:gdLst/>
            <a:ahLst/>
            <a:cxnLst/>
            <a:rect r="r" b="b" t="t" l="l"/>
            <a:pathLst>
              <a:path h="4950555" w="6600740">
                <a:moveTo>
                  <a:pt x="0" y="0"/>
                </a:moveTo>
                <a:lnTo>
                  <a:pt x="6600740" y="0"/>
                </a:lnTo>
                <a:lnTo>
                  <a:pt x="6600740" y="4950555"/>
                </a:lnTo>
                <a:lnTo>
                  <a:pt x="0" y="4950555"/>
                </a:lnTo>
                <a:lnTo>
                  <a:pt x="0" y="0"/>
                </a:lnTo>
                <a:close/>
              </a:path>
            </a:pathLst>
          </a:custGeom>
          <a:blipFill>
            <a:blip r:embed="rId12"/>
            <a:stretch>
              <a:fillRect l="0" t="0" r="0" b="0"/>
            </a:stretch>
          </a:blipFill>
        </p:spPr>
      </p:sp>
      <p:sp>
        <p:nvSpPr>
          <p:cNvPr name="TextBox 19" id="19"/>
          <p:cNvSpPr txBox="true"/>
          <p:nvPr/>
        </p:nvSpPr>
        <p:spPr>
          <a:xfrm rot="0">
            <a:off x="-67284" y="200025"/>
            <a:ext cx="10923838" cy="2222405"/>
          </a:xfrm>
          <a:prstGeom prst="rect">
            <a:avLst/>
          </a:prstGeom>
        </p:spPr>
        <p:txBody>
          <a:bodyPr anchor="t" rtlCol="false" tIns="0" lIns="0" bIns="0" rIns="0">
            <a:spAutoFit/>
          </a:bodyPr>
          <a:lstStyle/>
          <a:p>
            <a:pPr algn="ctr">
              <a:lnSpc>
                <a:spcPts val="8497"/>
              </a:lnSpc>
            </a:pPr>
            <a:r>
              <a:rPr lang="en-US" sz="8851">
                <a:solidFill>
                  <a:srgbClr val="FFFFFF"/>
                </a:solidFill>
                <a:latin typeface="Squada One"/>
              </a:rPr>
              <a:t>LETS SEE IT </a:t>
            </a:r>
          </a:p>
          <a:p>
            <a:pPr algn="ctr">
              <a:lnSpc>
                <a:spcPts val="8497"/>
              </a:lnSpc>
            </a:pPr>
            <a:r>
              <a:rPr lang="en-US" sz="8851">
                <a:solidFill>
                  <a:srgbClr val="FFFFFF"/>
                </a:solidFill>
                <a:latin typeface="Squada One"/>
              </a:rPr>
              <a:t>WORKING</a:t>
            </a:r>
          </a:p>
        </p:txBody>
      </p:sp>
      <p:sp>
        <p:nvSpPr>
          <p:cNvPr name="TextBox 20" id="20"/>
          <p:cNvSpPr txBox="true"/>
          <p:nvPr/>
        </p:nvSpPr>
        <p:spPr>
          <a:xfrm rot="0">
            <a:off x="9901072" y="445495"/>
            <a:ext cx="5648570" cy="1545590"/>
          </a:xfrm>
          <a:prstGeom prst="rect">
            <a:avLst/>
          </a:prstGeom>
        </p:spPr>
        <p:txBody>
          <a:bodyPr anchor="t" rtlCol="false" tIns="0" lIns="0" bIns="0" rIns="0">
            <a:spAutoFit/>
          </a:bodyPr>
          <a:lstStyle/>
          <a:p>
            <a:pPr algn="ctr">
              <a:lnSpc>
                <a:spcPts val="6160"/>
              </a:lnSpc>
            </a:pPr>
            <a:r>
              <a:rPr lang="en-US" sz="4400">
                <a:solidFill>
                  <a:srgbClr val="FFFFFF"/>
                </a:solidFill>
                <a:latin typeface="Quicksand Bold"/>
              </a:rPr>
              <a:t>warning communities</a:t>
            </a:r>
          </a:p>
        </p:txBody>
      </p:sp>
      <p:sp>
        <p:nvSpPr>
          <p:cNvPr name="TextBox 21" id="21"/>
          <p:cNvSpPr txBox="true"/>
          <p:nvPr/>
        </p:nvSpPr>
        <p:spPr>
          <a:xfrm rot="0">
            <a:off x="0" y="2355755"/>
            <a:ext cx="18288000" cy="2980690"/>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FFFFFF"/>
                </a:solidFill>
                <a:latin typeface="Open Sans"/>
              </a:rPr>
              <a:t>We will collect data from communities without an internet connection through an image processing system where the population will write down the required information on a blackboard in a public place in their community and a drone will be in charge of analyzing and interpreting the information given</a:t>
            </a:r>
            <a:r>
              <a:rPr lang="en-US" sz="3399">
                <a:solidFill>
                  <a:srgbClr val="FFFFFF"/>
                </a:solidFill>
                <a:latin typeface="Open Sans"/>
              </a:rPr>
              <a:t>.</a:t>
            </a:r>
          </a:p>
        </p:txBody>
      </p:sp>
      <p:sp>
        <p:nvSpPr>
          <p:cNvPr name="TextBox 22" id="22"/>
          <p:cNvSpPr txBox="true"/>
          <p:nvPr/>
        </p:nvSpPr>
        <p:spPr>
          <a:xfrm rot="0">
            <a:off x="0" y="5892628"/>
            <a:ext cx="5296245" cy="1544760"/>
          </a:xfrm>
          <a:prstGeom prst="rect">
            <a:avLst/>
          </a:prstGeom>
        </p:spPr>
        <p:txBody>
          <a:bodyPr anchor="t" rtlCol="false" tIns="0" lIns="0" bIns="0" rIns="0">
            <a:spAutoFit/>
          </a:bodyPr>
          <a:lstStyle/>
          <a:p>
            <a:pPr algn="ctr">
              <a:lnSpc>
                <a:spcPts val="3099"/>
              </a:lnSpc>
            </a:pPr>
            <a:r>
              <a:rPr lang="en-US" sz="2213">
                <a:solidFill>
                  <a:srgbClr val="FFFFFF"/>
                </a:solidFill>
                <a:latin typeface="Open Sans"/>
              </a:rPr>
              <a:t>The required information will help us know the approximate location of the fire, the magnitude of the fire and the date and time of the report.</a:t>
            </a:r>
          </a:p>
        </p:txBody>
      </p:sp>
      <p:sp>
        <p:nvSpPr>
          <p:cNvPr name="TextBox 23" id="23"/>
          <p:cNvSpPr txBox="true"/>
          <p:nvPr/>
        </p:nvSpPr>
        <p:spPr>
          <a:xfrm rot="0">
            <a:off x="12086974" y="5570753"/>
            <a:ext cx="6201026" cy="2369820"/>
          </a:xfrm>
          <a:prstGeom prst="rect">
            <a:avLst/>
          </a:prstGeom>
        </p:spPr>
        <p:txBody>
          <a:bodyPr anchor="t" rtlCol="false" tIns="0" lIns="0" bIns="0" rIns="0">
            <a:spAutoFit/>
          </a:bodyPr>
          <a:lstStyle/>
          <a:p>
            <a:pPr algn="ctr">
              <a:lnSpc>
                <a:spcPts val="3780"/>
              </a:lnSpc>
            </a:pPr>
            <a:r>
              <a:rPr lang="en-US" sz="2700">
                <a:solidFill>
                  <a:srgbClr val="FFFFFF"/>
                </a:solidFill>
                <a:latin typeface="Open Sans"/>
              </a:rPr>
              <a:t>It is planned that there will be different posts with representative names in order to know the approximate area where the fire was reported.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564943" y="7466572"/>
            <a:ext cx="526535" cy="519439"/>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4411447" y="1335227"/>
            <a:ext cx="570659" cy="562969"/>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3305894" y="1028700"/>
            <a:ext cx="502725" cy="495950"/>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16768235" y="5795971"/>
            <a:ext cx="491065" cy="48444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4982106" y="8445299"/>
            <a:ext cx="825058" cy="81300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5508167" y="3330961"/>
            <a:ext cx="825058" cy="813001"/>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2983561" y="8445299"/>
            <a:ext cx="825058" cy="813001"/>
          </a:xfrm>
          <a:prstGeom prst="rect">
            <a:avLst/>
          </a:prstGeom>
        </p:spPr>
      </p:pic>
      <p:sp>
        <p:nvSpPr>
          <p:cNvPr name="Freeform 9" id="9"/>
          <p:cNvSpPr/>
          <p:nvPr/>
        </p:nvSpPr>
        <p:spPr>
          <a:xfrm flipH="false" flipV="false" rot="0">
            <a:off x="-847738" y="-722173"/>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508167" y="-1028700"/>
            <a:ext cx="4140679" cy="4114800"/>
          </a:xfrm>
          <a:custGeom>
            <a:avLst/>
            <a:gdLst/>
            <a:ahLst/>
            <a:cxnLst/>
            <a:rect r="r" b="b" t="t" l="l"/>
            <a:pathLst>
              <a:path h="4114800" w="4140679">
                <a:moveTo>
                  <a:pt x="0" y="0"/>
                </a:moveTo>
                <a:lnTo>
                  <a:pt x="4140679" y="0"/>
                </a:lnTo>
                <a:lnTo>
                  <a:pt x="41406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2539052">
            <a:off x="-1019337" y="7940973"/>
            <a:ext cx="4637582" cy="4114800"/>
          </a:xfrm>
          <a:custGeom>
            <a:avLst/>
            <a:gdLst/>
            <a:ahLst/>
            <a:cxnLst/>
            <a:rect r="r" b="b" t="t" l="l"/>
            <a:pathLst>
              <a:path h="4114800" w="4637582">
                <a:moveTo>
                  <a:pt x="0" y="0"/>
                </a:moveTo>
                <a:lnTo>
                  <a:pt x="4637582" y="0"/>
                </a:lnTo>
                <a:lnTo>
                  <a:pt x="463758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2435661">
            <a:off x="14379382" y="8229600"/>
            <a:ext cx="4777707" cy="4114800"/>
          </a:xfrm>
          <a:custGeom>
            <a:avLst/>
            <a:gdLst/>
            <a:ahLst/>
            <a:cxnLst/>
            <a:rect r="r" b="b" t="t" l="l"/>
            <a:pathLst>
              <a:path h="4114800" w="4777707">
                <a:moveTo>
                  <a:pt x="0" y="0"/>
                </a:moveTo>
                <a:lnTo>
                  <a:pt x="4777707" y="0"/>
                </a:lnTo>
                <a:lnTo>
                  <a:pt x="477770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3" id="13"/>
          <p:cNvGrpSpPr/>
          <p:nvPr/>
        </p:nvGrpSpPr>
        <p:grpSpPr>
          <a:xfrm rot="0">
            <a:off x="9792483" y="253908"/>
            <a:ext cx="5757159" cy="1986544"/>
            <a:chOff x="0" y="0"/>
            <a:chExt cx="1913890" cy="660400"/>
          </a:xfrm>
        </p:grpSpPr>
        <p:sp>
          <p:nvSpPr>
            <p:cNvPr name="Freeform 14" id="14"/>
            <p:cNvSpPr/>
            <p:nvPr/>
          </p:nvSpPr>
          <p:spPr>
            <a:xfrm flipH="false" flipV="false" rot="0">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361144"/>
            </a:solidFill>
          </p:spPr>
        </p:sp>
      </p:grpSp>
      <p:sp>
        <p:nvSpPr>
          <p:cNvPr name="Freeform 15" id="15"/>
          <p:cNvSpPr/>
          <p:nvPr/>
        </p:nvSpPr>
        <p:spPr>
          <a:xfrm flipH="false" flipV="false" rot="0">
            <a:off x="6289074" y="2240453"/>
            <a:ext cx="5709853" cy="6035037"/>
          </a:xfrm>
          <a:custGeom>
            <a:avLst/>
            <a:gdLst/>
            <a:ahLst/>
            <a:cxnLst/>
            <a:rect r="r" b="b" t="t" l="l"/>
            <a:pathLst>
              <a:path h="6035037" w="5709853">
                <a:moveTo>
                  <a:pt x="0" y="0"/>
                </a:moveTo>
                <a:lnTo>
                  <a:pt x="5709852" y="0"/>
                </a:lnTo>
                <a:lnTo>
                  <a:pt x="5709852" y="6035037"/>
                </a:lnTo>
                <a:lnTo>
                  <a:pt x="0" y="6035037"/>
                </a:lnTo>
                <a:lnTo>
                  <a:pt x="0" y="0"/>
                </a:lnTo>
                <a:close/>
              </a:path>
            </a:pathLst>
          </a:custGeom>
          <a:blipFill>
            <a:blip r:embed="rId12"/>
            <a:stretch>
              <a:fillRect l="0" t="0" r="0" b="0"/>
            </a:stretch>
          </a:blipFill>
        </p:spPr>
      </p:sp>
      <p:sp>
        <p:nvSpPr>
          <p:cNvPr name="TextBox 16" id="16"/>
          <p:cNvSpPr txBox="true"/>
          <p:nvPr/>
        </p:nvSpPr>
        <p:spPr>
          <a:xfrm rot="0">
            <a:off x="-67284" y="200025"/>
            <a:ext cx="10923838" cy="2222405"/>
          </a:xfrm>
          <a:prstGeom prst="rect">
            <a:avLst/>
          </a:prstGeom>
        </p:spPr>
        <p:txBody>
          <a:bodyPr anchor="t" rtlCol="false" tIns="0" lIns="0" bIns="0" rIns="0">
            <a:spAutoFit/>
          </a:bodyPr>
          <a:lstStyle/>
          <a:p>
            <a:pPr algn="ctr">
              <a:lnSpc>
                <a:spcPts val="8497"/>
              </a:lnSpc>
            </a:pPr>
            <a:r>
              <a:rPr lang="en-US" sz="8851">
                <a:solidFill>
                  <a:srgbClr val="FFFFFF"/>
                </a:solidFill>
                <a:latin typeface="Squada One"/>
              </a:rPr>
              <a:t>LETS SEE IT </a:t>
            </a:r>
          </a:p>
          <a:p>
            <a:pPr algn="ctr">
              <a:lnSpc>
                <a:spcPts val="8497"/>
              </a:lnSpc>
            </a:pPr>
            <a:r>
              <a:rPr lang="en-US" sz="8851">
                <a:solidFill>
                  <a:srgbClr val="FFFFFF"/>
                </a:solidFill>
                <a:latin typeface="Squada One"/>
              </a:rPr>
              <a:t>WORKING</a:t>
            </a:r>
          </a:p>
        </p:txBody>
      </p:sp>
      <p:sp>
        <p:nvSpPr>
          <p:cNvPr name="TextBox 17" id="17"/>
          <p:cNvSpPr txBox="true"/>
          <p:nvPr/>
        </p:nvSpPr>
        <p:spPr>
          <a:xfrm rot="0">
            <a:off x="9901072" y="445495"/>
            <a:ext cx="5648570" cy="1545590"/>
          </a:xfrm>
          <a:prstGeom prst="rect">
            <a:avLst/>
          </a:prstGeom>
        </p:spPr>
        <p:txBody>
          <a:bodyPr anchor="t" rtlCol="false" tIns="0" lIns="0" bIns="0" rIns="0">
            <a:spAutoFit/>
          </a:bodyPr>
          <a:lstStyle/>
          <a:p>
            <a:pPr algn="ctr">
              <a:lnSpc>
                <a:spcPts val="6160"/>
              </a:lnSpc>
            </a:pPr>
            <a:r>
              <a:rPr lang="en-US" sz="4400">
                <a:solidFill>
                  <a:srgbClr val="FFFFFF"/>
                </a:solidFill>
                <a:latin typeface="Quicksand Bold"/>
              </a:rPr>
              <a:t>warning communities</a:t>
            </a:r>
          </a:p>
        </p:txBody>
      </p:sp>
      <p:sp>
        <p:nvSpPr>
          <p:cNvPr name="TextBox 18" id="18"/>
          <p:cNvSpPr txBox="true"/>
          <p:nvPr/>
        </p:nvSpPr>
        <p:spPr>
          <a:xfrm rot="0">
            <a:off x="428855" y="2355755"/>
            <a:ext cx="4798711"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Python app implementation</a:t>
            </a:r>
          </a:p>
        </p:txBody>
      </p:sp>
      <p:sp>
        <p:nvSpPr>
          <p:cNvPr name="TextBox 19" id="19"/>
          <p:cNvSpPr txBox="true"/>
          <p:nvPr/>
        </p:nvSpPr>
        <p:spPr>
          <a:xfrm rot="0">
            <a:off x="1299454" y="3680311"/>
            <a:ext cx="4798711" cy="3453130"/>
          </a:xfrm>
          <a:prstGeom prst="rect">
            <a:avLst/>
          </a:prstGeom>
        </p:spPr>
        <p:txBody>
          <a:bodyPr anchor="t" rtlCol="false" tIns="0" lIns="0" bIns="0" rIns="0">
            <a:spAutoFit/>
          </a:bodyPr>
          <a:lstStyle/>
          <a:p>
            <a:pPr algn="ctr">
              <a:lnSpc>
                <a:spcPts val="3920"/>
              </a:lnSpc>
            </a:pPr>
            <a:r>
              <a:rPr lang="en-US" sz="2800">
                <a:solidFill>
                  <a:srgbClr val="FFFFFF"/>
                </a:solidFill>
                <a:latin typeface="Open Sans"/>
              </a:rPr>
              <a:t>The objective of this application is to provide easy access to the FIRMS platform so that people with internet access can view the data and filter it depending on their needs.</a:t>
            </a:r>
          </a:p>
        </p:txBody>
      </p:sp>
      <p:sp>
        <p:nvSpPr>
          <p:cNvPr name="TextBox 20" id="20"/>
          <p:cNvSpPr txBox="true"/>
          <p:nvPr/>
        </p:nvSpPr>
        <p:spPr>
          <a:xfrm rot="0">
            <a:off x="12278783" y="2164910"/>
            <a:ext cx="5299723" cy="4751070"/>
          </a:xfrm>
          <a:prstGeom prst="rect">
            <a:avLst/>
          </a:prstGeom>
        </p:spPr>
        <p:txBody>
          <a:bodyPr anchor="t" rtlCol="false" tIns="0" lIns="0" bIns="0" rIns="0">
            <a:spAutoFit/>
          </a:bodyPr>
          <a:lstStyle/>
          <a:p>
            <a:pPr>
              <a:lnSpc>
                <a:spcPts val="3780"/>
              </a:lnSpc>
            </a:pPr>
            <a:r>
              <a:rPr lang="en-US" sz="2700">
                <a:solidFill>
                  <a:srgbClr val="FFFFFF"/>
                </a:solidFill>
                <a:latin typeface="Open Sans"/>
              </a:rPr>
              <a:t>On the other hand, we also offer the option of searching for information within files that a drone will be in charge of providing to communities without internet. The update interval will be 3 days to ensure good knowledge of what is happening in the area.</a:t>
            </a:r>
          </a:p>
          <a:p>
            <a:pPr>
              <a:lnSpc>
                <a:spcPts val="3780"/>
              </a:lnSpc>
            </a:pPr>
          </a:p>
        </p:txBody>
      </p:sp>
      <p:sp>
        <p:nvSpPr>
          <p:cNvPr name="TextBox 21" id="21"/>
          <p:cNvSpPr txBox="true"/>
          <p:nvPr/>
        </p:nvSpPr>
        <p:spPr>
          <a:xfrm rot="0">
            <a:off x="9139238" y="4298646"/>
            <a:ext cx="9525" cy="1518258"/>
          </a:xfrm>
          <a:prstGeom prst="rect">
            <a:avLst/>
          </a:prstGeom>
        </p:spPr>
        <p:txBody>
          <a:bodyPr anchor="t" rtlCol="false" tIns="0" lIns="0" bIns="0" rIns="0">
            <a:spAutoFit/>
          </a:bodyPr>
          <a:lstStyle/>
          <a:p>
            <a:pPr algn="ctr">
              <a:lnSpc>
                <a:spcPts val="12391"/>
              </a:lnSpc>
              <a:spcBef>
                <a:spcPct val="0"/>
              </a:spcBef>
            </a:pPr>
          </a:p>
        </p:txBody>
      </p:sp>
      <p:sp>
        <p:nvSpPr>
          <p:cNvPr name="TextBox 22" id="22"/>
          <p:cNvSpPr txBox="true"/>
          <p:nvPr/>
        </p:nvSpPr>
        <p:spPr>
          <a:xfrm rot="0">
            <a:off x="2828211" y="8378624"/>
            <a:ext cx="12304732" cy="178054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The objective of this application is to provide easy access to the FIRMS platform so that people with internet access can view the data and filter it depending on their needs.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1329"/>
        </a:solidFill>
      </p:bgPr>
    </p:bg>
    <p:spTree>
      <p:nvGrpSpPr>
        <p:cNvPr id="1" name=""/>
        <p:cNvGrpSpPr/>
        <p:nvPr/>
      </p:nvGrpSpPr>
      <p:grpSpPr>
        <a:xfrm>
          <a:off x="0" y="0"/>
          <a:ext cx="0" cy="0"/>
          <a:chOff x="0" y="0"/>
          <a:chExt cx="0" cy="0"/>
        </a:xfrm>
      </p:grpSpPr>
      <p:sp>
        <p:nvSpPr>
          <p:cNvPr name="Freeform 2" id="2"/>
          <p:cNvSpPr/>
          <p:nvPr/>
        </p:nvSpPr>
        <p:spPr>
          <a:xfrm flipH="false" flipV="false" rot="0">
            <a:off x="6798480" y="4675101"/>
            <a:ext cx="11636434" cy="10560064"/>
          </a:xfrm>
          <a:custGeom>
            <a:avLst/>
            <a:gdLst/>
            <a:ahLst/>
            <a:cxnLst/>
            <a:rect r="r" b="b" t="t" l="l"/>
            <a:pathLst>
              <a:path h="10560064" w="11636434">
                <a:moveTo>
                  <a:pt x="0" y="0"/>
                </a:moveTo>
                <a:lnTo>
                  <a:pt x="11636434" y="0"/>
                </a:lnTo>
                <a:lnTo>
                  <a:pt x="11636434" y="10560063"/>
                </a:lnTo>
                <a:lnTo>
                  <a:pt x="0" y="10560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6106523" y="585499"/>
            <a:ext cx="14426620" cy="9936334"/>
          </a:xfrm>
          <a:custGeom>
            <a:avLst/>
            <a:gdLst/>
            <a:ahLst/>
            <a:cxnLst/>
            <a:rect r="r" b="b" t="t" l="l"/>
            <a:pathLst>
              <a:path h="9936334" w="14426620">
                <a:moveTo>
                  <a:pt x="14426620" y="9936334"/>
                </a:moveTo>
                <a:lnTo>
                  <a:pt x="0" y="9936334"/>
                </a:lnTo>
                <a:lnTo>
                  <a:pt x="0" y="0"/>
                </a:lnTo>
                <a:lnTo>
                  <a:pt x="14426620" y="0"/>
                </a:lnTo>
                <a:lnTo>
                  <a:pt x="14426620" y="9936334"/>
                </a:lnTo>
                <a:close/>
              </a:path>
            </a:pathLst>
          </a:custGeom>
          <a:blipFill>
            <a:blip r:embed="rId4"/>
            <a:stretch>
              <a:fillRect l="0" t="0" r="0" b="0"/>
            </a:stretch>
          </a:blipFill>
        </p:spPr>
      </p:sp>
      <p:sp>
        <p:nvSpPr>
          <p:cNvPr name="Freeform 4" id="4"/>
          <p:cNvSpPr/>
          <p:nvPr/>
        </p:nvSpPr>
        <p:spPr>
          <a:xfrm flipH="false" flipV="false" rot="-5400000">
            <a:off x="14889575" y="1673451"/>
            <a:ext cx="2040636" cy="7058802"/>
          </a:xfrm>
          <a:custGeom>
            <a:avLst/>
            <a:gdLst/>
            <a:ahLst/>
            <a:cxnLst/>
            <a:rect r="r" b="b" t="t" l="l"/>
            <a:pathLst>
              <a:path h="7058802" w="2040636">
                <a:moveTo>
                  <a:pt x="0" y="0"/>
                </a:moveTo>
                <a:lnTo>
                  <a:pt x="2040636" y="0"/>
                </a:lnTo>
                <a:lnTo>
                  <a:pt x="2040636" y="7058802"/>
                </a:lnTo>
                <a:lnTo>
                  <a:pt x="0" y="7058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759384" y="2179938"/>
            <a:ext cx="4503779" cy="5520465"/>
          </a:xfrm>
          <a:custGeom>
            <a:avLst/>
            <a:gdLst/>
            <a:ahLst/>
            <a:cxnLst/>
            <a:rect r="r" b="b" t="t" l="l"/>
            <a:pathLst>
              <a:path h="5520465" w="4503779">
                <a:moveTo>
                  <a:pt x="0" y="0"/>
                </a:moveTo>
                <a:lnTo>
                  <a:pt x="4503780" y="0"/>
                </a:lnTo>
                <a:lnTo>
                  <a:pt x="4503780" y="5520466"/>
                </a:lnTo>
                <a:lnTo>
                  <a:pt x="0" y="5520466"/>
                </a:lnTo>
                <a:lnTo>
                  <a:pt x="0" y="0"/>
                </a:lnTo>
                <a:close/>
              </a:path>
            </a:pathLst>
          </a:custGeom>
          <a:blipFill>
            <a:blip r:embed="rId7"/>
            <a:stretch>
              <a:fillRect l="0" t="0" r="0" b="0"/>
            </a:stretch>
          </a:blipFill>
        </p:spPr>
      </p:sp>
      <p:sp>
        <p:nvSpPr>
          <p:cNvPr name="Freeform 6" id="6"/>
          <p:cNvSpPr/>
          <p:nvPr/>
        </p:nvSpPr>
        <p:spPr>
          <a:xfrm flipH="false" flipV="false" rot="0">
            <a:off x="1028700" y="3723639"/>
            <a:ext cx="6306787" cy="6306787"/>
          </a:xfrm>
          <a:custGeom>
            <a:avLst/>
            <a:gdLst/>
            <a:ahLst/>
            <a:cxnLst/>
            <a:rect r="r" b="b" t="t" l="l"/>
            <a:pathLst>
              <a:path h="6306787" w="6306787">
                <a:moveTo>
                  <a:pt x="0" y="0"/>
                </a:moveTo>
                <a:lnTo>
                  <a:pt x="6306787" y="0"/>
                </a:lnTo>
                <a:lnTo>
                  <a:pt x="6306787" y="6306786"/>
                </a:lnTo>
                <a:lnTo>
                  <a:pt x="0" y="6306786"/>
                </a:lnTo>
                <a:lnTo>
                  <a:pt x="0" y="0"/>
                </a:lnTo>
                <a:close/>
              </a:path>
            </a:pathLst>
          </a:custGeom>
          <a:blipFill>
            <a:blip r:embed="rId8"/>
            <a:stretch>
              <a:fillRect l="0" t="0" r="0" b="0"/>
            </a:stretch>
          </a:blipFill>
        </p:spPr>
      </p:sp>
      <p:sp>
        <p:nvSpPr>
          <p:cNvPr name="TextBox 7" id="7"/>
          <p:cNvSpPr txBox="true"/>
          <p:nvPr/>
        </p:nvSpPr>
        <p:spPr>
          <a:xfrm rot="0">
            <a:off x="1028700" y="400400"/>
            <a:ext cx="8962684" cy="1566544"/>
          </a:xfrm>
          <a:prstGeom prst="rect">
            <a:avLst/>
          </a:prstGeom>
        </p:spPr>
        <p:txBody>
          <a:bodyPr anchor="t" rtlCol="false" tIns="0" lIns="0" bIns="0" rIns="0">
            <a:spAutoFit/>
          </a:bodyPr>
          <a:lstStyle/>
          <a:p>
            <a:pPr>
              <a:lnSpc>
                <a:spcPts val="12880"/>
              </a:lnSpc>
            </a:pPr>
            <a:r>
              <a:rPr lang="en-US" sz="9200">
                <a:solidFill>
                  <a:srgbClr val="3C7F72"/>
                </a:solidFill>
                <a:latin typeface="Livvic Semi-Bold"/>
              </a:rPr>
              <a:t>OUR</a:t>
            </a:r>
          </a:p>
        </p:txBody>
      </p:sp>
      <p:sp>
        <p:nvSpPr>
          <p:cNvPr name="TextBox 8" id="8"/>
          <p:cNvSpPr txBox="true"/>
          <p:nvPr/>
        </p:nvSpPr>
        <p:spPr>
          <a:xfrm rot="0">
            <a:off x="1028700" y="1795495"/>
            <a:ext cx="8962684" cy="1566544"/>
          </a:xfrm>
          <a:prstGeom prst="rect">
            <a:avLst/>
          </a:prstGeom>
        </p:spPr>
        <p:txBody>
          <a:bodyPr anchor="t" rtlCol="false" tIns="0" lIns="0" bIns="0" rIns="0">
            <a:spAutoFit/>
          </a:bodyPr>
          <a:lstStyle/>
          <a:p>
            <a:pPr>
              <a:lnSpc>
                <a:spcPts val="12880"/>
              </a:lnSpc>
            </a:pPr>
            <a:r>
              <a:rPr lang="en-US" sz="9200">
                <a:solidFill>
                  <a:srgbClr val="FFAF00"/>
                </a:solidFill>
                <a:latin typeface="Livvic Semi-Bold"/>
              </a:rPr>
              <a:t>GITHUB</a:t>
            </a:r>
          </a:p>
        </p:txBody>
      </p:sp>
      <p:sp>
        <p:nvSpPr>
          <p:cNvPr name="TextBox 9" id="9"/>
          <p:cNvSpPr txBox="true"/>
          <p:nvPr/>
        </p:nvSpPr>
        <p:spPr>
          <a:xfrm rot="0">
            <a:off x="8599064" y="8062354"/>
            <a:ext cx="8660236" cy="1811020"/>
          </a:xfrm>
          <a:prstGeom prst="rect">
            <a:avLst/>
          </a:prstGeom>
        </p:spPr>
        <p:txBody>
          <a:bodyPr anchor="t" rtlCol="false" tIns="0" lIns="0" bIns="0" rIns="0">
            <a:spAutoFit/>
          </a:bodyPr>
          <a:lstStyle/>
          <a:p>
            <a:pPr algn="ctr" marL="0" indent="0" lvl="0">
              <a:lnSpc>
                <a:spcPts val="7279"/>
              </a:lnSpc>
              <a:spcBef>
                <a:spcPct val="0"/>
              </a:spcBef>
            </a:pPr>
            <a:r>
              <a:rPr lang="en-US" sz="5199" u="sng">
                <a:solidFill>
                  <a:srgbClr val="FFFFFF"/>
                </a:solidFill>
                <a:latin typeface="Open Sans"/>
                <a:hlinkClick r:id="rId9" tooltip="https://github.com/Ulishh/Hack_NASA_RoboInges"/>
              </a:rPr>
              <a:t>https://github.com/Ulishh/Hack_NASA_RoboInges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564943" y="7466572"/>
            <a:ext cx="526535" cy="519439"/>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4411447" y="1335227"/>
            <a:ext cx="570659" cy="562969"/>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3305894" y="1028700"/>
            <a:ext cx="502725" cy="495950"/>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16768235" y="3919126"/>
            <a:ext cx="491065" cy="48444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299454" y="4593852"/>
            <a:ext cx="825058" cy="81300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4982106" y="8445299"/>
            <a:ext cx="825058" cy="813001"/>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5508167" y="3330961"/>
            <a:ext cx="825058" cy="81300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2983561" y="6568455"/>
            <a:ext cx="825058" cy="813001"/>
          </a:xfrm>
          <a:prstGeom prst="rect">
            <a:avLst/>
          </a:prstGeom>
        </p:spPr>
      </p:pic>
      <p:sp>
        <p:nvSpPr>
          <p:cNvPr name="Freeform 10" id="10"/>
          <p:cNvSpPr/>
          <p:nvPr/>
        </p:nvSpPr>
        <p:spPr>
          <a:xfrm flipH="false" flipV="false" rot="0">
            <a:off x="15408661" y="165075"/>
            <a:ext cx="2719148" cy="2719148"/>
          </a:xfrm>
          <a:custGeom>
            <a:avLst/>
            <a:gdLst/>
            <a:ahLst/>
            <a:cxnLst/>
            <a:rect r="r" b="b" t="t" l="l"/>
            <a:pathLst>
              <a:path h="2719148" w="2719148">
                <a:moveTo>
                  <a:pt x="0" y="0"/>
                </a:moveTo>
                <a:lnTo>
                  <a:pt x="2719149" y="0"/>
                </a:lnTo>
                <a:lnTo>
                  <a:pt x="2719149" y="2719149"/>
                </a:lnTo>
                <a:lnTo>
                  <a:pt x="0" y="271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136061" y="4984598"/>
            <a:ext cx="7315200" cy="3200400"/>
          </a:xfrm>
          <a:custGeom>
            <a:avLst/>
            <a:gdLst/>
            <a:ahLst/>
            <a:cxnLst/>
            <a:rect r="r" b="b" t="t" l="l"/>
            <a:pathLst>
              <a:path h="3200400" w="7315200">
                <a:moveTo>
                  <a:pt x="0" y="0"/>
                </a:moveTo>
                <a:lnTo>
                  <a:pt x="7315200" y="0"/>
                </a:lnTo>
                <a:lnTo>
                  <a:pt x="7315200" y="3200400"/>
                </a:lnTo>
                <a:lnTo>
                  <a:pt x="0" y="3200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136111" y="6313269"/>
            <a:ext cx="1315101" cy="1323372"/>
          </a:xfrm>
          <a:custGeom>
            <a:avLst/>
            <a:gdLst/>
            <a:ahLst/>
            <a:cxnLst/>
            <a:rect r="r" b="b" t="t" l="l"/>
            <a:pathLst>
              <a:path h="1323372" w="1315101">
                <a:moveTo>
                  <a:pt x="0" y="0"/>
                </a:moveTo>
                <a:lnTo>
                  <a:pt x="1315101" y="0"/>
                </a:lnTo>
                <a:lnTo>
                  <a:pt x="1315101" y="1323372"/>
                </a:lnTo>
                <a:lnTo>
                  <a:pt x="0" y="1323372"/>
                </a:lnTo>
                <a:lnTo>
                  <a:pt x="0" y="0"/>
                </a:lnTo>
                <a:close/>
              </a:path>
            </a:pathLst>
          </a:custGeom>
          <a:blipFill>
            <a:blip r:embed="rId8"/>
            <a:stretch>
              <a:fillRect l="0" t="0" r="0" b="0"/>
            </a:stretch>
          </a:blipFill>
        </p:spPr>
      </p:sp>
      <p:sp>
        <p:nvSpPr>
          <p:cNvPr name="TextBox 13" id="13"/>
          <p:cNvSpPr txBox="true"/>
          <p:nvPr/>
        </p:nvSpPr>
        <p:spPr>
          <a:xfrm rot="0">
            <a:off x="1028700" y="1362400"/>
            <a:ext cx="16477247" cy="1390016"/>
          </a:xfrm>
          <a:prstGeom prst="rect">
            <a:avLst/>
          </a:prstGeom>
        </p:spPr>
        <p:txBody>
          <a:bodyPr anchor="t" rtlCol="false" tIns="0" lIns="0" bIns="0" rIns="0">
            <a:spAutoFit/>
          </a:bodyPr>
          <a:lstStyle/>
          <a:p>
            <a:pPr algn="ctr">
              <a:lnSpc>
                <a:spcPts val="10670"/>
              </a:lnSpc>
            </a:pPr>
            <a:r>
              <a:rPr lang="en-US" sz="9700">
                <a:solidFill>
                  <a:srgbClr val="FFFFFF"/>
                </a:solidFill>
                <a:latin typeface="Squada One"/>
              </a:rPr>
              <a:t>Our solution</a:t>
            </a:r>
          </a:p>
        </p:txBody>
      </p:sp>
      <p:sp>
        <p:nvSpPr>
          <p:cNvPr name="TextBox 14" id="14"/>
          <p:cNvSpPr txBox="true"/>
          <p:nvPr/>
        </p:nvSpPr>
        <p:spPr>
          <a:xfrm rot="0">
            <a:off x="0" y="3328229"/>
            <a:ext cx="11136061" cy="4780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Open Sans"/>
              </a:rPr>
              <a:t>Establish radar in communities that detect fires in real time.</a:t>
            </a:r>
          </a:p>
          <a:p>
            <a:pPr marL="734059" indent="-367030" lvl="1">
              <a:lnSpc>
                <a:spcPts val="4759"/>
              </a:lnSpc>
              <a:buFont typeface="Arial"/>
              <a:buChar char="•"/>
            </a:pPr>
            <a:r>
              <a:rPr lang="en-US" sz="3399">
                <a:solidFill>
                  <a:srgbClr val="FFFFFF"/>
                </a:solidFill>
                <a:latin typeface="Open Sans"/>
              </a:rPr>
              <a:t>Implement the use of artificial intelligence to analyze the geography where fires occur and also determine the cause of fires through image processing</a:t>
            </a:r>
          </a:p>
          <a:p>
            <a:pPr marL="734059" indent="-367030" lvl="1">
              <a:lnSpc>
                <a:spcPts val="4759"/>
              </a:lnSpc>
              <a:buFont typeface="Arial"/>
              <a:buChar char="•"/>
            </a:pPr>
            <a:r>
              <a:rPr lang="en-US" sz="3399">
                <a:solidFill>
                  <a:srgbClr val="FFFFFF"/>
                </a:solidFill>
                <a:latin typeface="Open Sans"/>
              </a:rPr>
              <a:t>Use RPAS to determine a possible contamination in the waterways near the fire.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564943" y="7466572"/>
            <a:ext cx="526535" cy="519439"/>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4411447" y="1335227"/>
            <a:ext cx="570659" cy="562969"/>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3305894" y="1028700"/>
            <a:ext cx="502725" cy="495950"/>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16768235" y="5795971"/>
            <a:ext cx="491065" cy="48444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299454" y="4593852"/>
            <a:ext cx="825058" cy="81300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4982106" y="8445299"/>
            <a:ext cx="825058" cy="813001"/>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5508167" y="3330961"/>
            <a:ext cx="825058" cy="81300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2983561" y="8445299"/>
            <a:ext cx="825058" cy="813001"/>
          </a:xfrm>
          <a:prstGeom prst="rect">
            <a:avLst/>
          </a:prstGeom>
        </p:spPr>
      </p:pic>
      <p:sp>
        <p:nvSpPr>
          <p:cNvPr name="Freeform 10" id="10"/>
          <p:cNvSpPr/>
          <p:nvPr/>
        </p:nvSpPr>
        <p:spPr>
          <a:xfrm flipH="false" flipV="false" rot="0">
            <a:off x="-847738" y="-722173"/>
            <a:ext cx="3153487" cy="3021614"/>
          </a:xfrm>
          <a:custGeom>
            <a:avLst/>
            <a:gdLst/>
            <a:ahLst/>
            <a:cxnLst/>
            <a:rect r="r" b="b" t="t" l="l"/>
            <a:pathLst>
              <a:path h="3021614" w="3153487">
                <a:moveTo>
                  <a:pt x="0" y="0"/>
                </a:moveTo>
                <a:lnTo>
                  <a:pt x="3153487" y="0"/>
                </a:lnTo>
                <a:lnTo>
                  <a:pt x="3153487" y="3021614"/>
                </a:lnTo>
                <a:lnTo>
                  <a:pt x="0" y="3021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920696" y="-1028700"/>
            <a:ext cx="3728150" cy="3704849"/>
          </a:xfrm>
          <a:custGeom>
            <a:avLst/>
            <a:gdLst/>
            <a:ahLst/>
            <a:cxnLst/>
            <a:rect r="r" b="b" t="t" l="l"/>
            <a:pathLst>
              <a:path h="3704849" w="3728150">
                <a:moveTo>
                  <a:pt x="0" y="0"/>
                </a:moveTo>
                <a:lnTo>
                  <a:pt x="3728150" y="0"/>
                </a:lnTo>
                <a:lnTo>
                  <a:pt x="3728150" y="3704849"/>
                </a:lnTo>
                <a:lnTo>
                  <a:pt x="0" y="37048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2539052">
            <a:off x="-2327007" y="9876793"/>
            <a:ext cx="4637582" cy="4114800"/>
          </a:xfrm>
          <a:custGeom>
            <a:avLst/>
            <a:gdLst/>
            <a:ahLst/>
            <a:cxnLst/>
            <a:rect r="r" b="b" t="t" l="l"/>
            <a:pathLst>
              <a:path h="4114800" w="4637582">
                <a:moveTo>
                  <a:pt x="0" y="0"/>
                </a:moveTo>
                <a:lnTo>
                  <a:pt x="4637582" y="0"/>
                </a:lnTo>
                <a:lnTo>
                  <a:pt x="463758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2435661">
            <a:off x="16458405" y="6794400"/>
            <a:ext cx="4777707" cy="4114800"/>
          </a:xfrm>
          <a:custGeom>
            <a:avLst/>
            <a:gdLst/>
            <a:ahLst/>
            <a:cxnLst/>
            <a:rect r="r" b="b" t="t" l="l"/>
            <a:pathLst>
              <a:path h="4114800" w="4777707">
                <a:moveTo>
                  <a:pt x="0" y="0"/>
                </a:moveTo>
                <a:lnTo>
                  <a:pt x="4777707" y="0"/>
                </a:lnTo>
                <a:lnTo>
                  <a:pt x="477770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4" id="14"/>
          <p:cNvGrpSpPr/>
          <p:nvPr/>
        </p:nvGrpSpPr>
        <p:grpSpPr>
          <a:xfrm rot="0">
            <a:off x="10125719" y="435127"/>
            <a:ext cx="5715684" cy="1972233"/>
            <a:chOff x="0" y="0"/>
            <a:chExt cx="1913890" cy="660400"/>
          </a:xfrm>
        </p:grpSpPr>
        <p:sp>
          <p:nvSpPr>
            <p:cNvPr name="Freeform 15" id="15"/>
            <p:cNvSpPr/>
            <p:nvPr/>
          </p:nvSpPr>
          <p:spPr>
            <a:xfrm flipH="false" flipV="false" rot="0">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361144"/>
            </a:solidFill>
          </p:spPr>
        </p:sp>
      </p:grpSp>
      <p:sp>
        <p:nvSpPr>
          <p:cNvPr name="TextBox 16" id="16"/>
          <p:cNvSpPr txBox="true"/>
          <p:nvPr/>
        </p:nvSpPr>
        <p:spPr>
          <a:xfrm rot="0">
            <a:off x="1299454" y="-12632"/>
            <a:ext cx="7600691" cy="3087236"/>
          </a:xfrm>
          <a:prstGeom prst="rect">
            <a:avLst/>
          </a:prstGeom>
        </p:spPr>
        <p:txBody>
          <a:bodyPr anchor="t" rtlCol="false" tIns="0" lIns="0" bIns="0" rIns="0">
            <a:spAutoFit/>
          </a:bodyPr>
          <a:lstStyle/>
          <a:p>
            <a:pPr algn="ctr">
              <a:lnSpc>
                <a:spcPts val="12391"/>
              </a:lnSpc>
              <a:spcBef>
                <a:spcPct val="0"/>
              </a:spcBef>
            </a:pPr>
            <a:r>
              <a:rPr lang="en-US" sz="8851">
                <a:solidFill>
                  <a:srgbClr val="FFFFFF"/>
                </a:solidFill>
                <a:latin typeface="Squada One"/>
              </a:rPr>
              <a:t>HOW DO WE PLAN TO DO IT?</a:t>
            </a:r>
          </a:p>
        </p:txBody>
      </p:sp>
      <p:sp>
        <p:nvSpPr>
          <p:cNvPr name="TextBox 17" id="17"/>
          <p:cNvSpPr txBox="true"/>
          <p:nvPr/>
        </p:nvSpPr>
        <p:spPr>
          <a:xfrm rot="0">
            <a:off x="10342897" y="327556"/>
            <a:ext cx="5281328" cy="2153104"/>
          </a:xfrm>
          <a:prstGeom prst="rect">
            <a:avLst/>
          </a:prstGeom>
        </p:spPr>
        <p:txBody>
          <a:bodyPr anchor="t" rtlCol="false" tIns="0" lIns="0" bIns="0" rIns="0">
            <a:spAutoFit/>
          </a:bodyPr>
          <a:lstStyle/>
          <a:p>
            <a:pPr algn="ctr">
              <a:lnSpc>
                <a:spcPts val="8637"/>
              </a:lnSpc>
            </a:pPr>
            <a:r>
              <a:rPr lang="en-US" sz="6169">
                <a:solidFill>
                  <a:srgbClr val="FFFFFF"/>
                </a:solidFill>
                <a:latin typeface="Quicksand Bold"/>
              </a:rPr>
              <a:t>rDAR for communities</a:t>
            </a:r>
          </a:p>
        </p:txBody>
      </p:sp>
      <p:sp>
        <p:nvSpPr>
          <p:cNvPr name="TextBox 18" id="18"/>
          <p:cNvSpPr txBox="true"/>
          <p:nvPr/>
        </p:nvSpPr>
        <p:spPr>
          <a:xfrm rot="0">
            <a:off x="1028700" y="3292861"/>
            <a:ext cx="16485317" cy="6071870"/>
          </a:xfrm>
          <a:prstGeom prst="rect">
            <a:avLst/>
          </a:prstGeom>
        </p:spPr>
        <p:txBody>
          <a:bodyPr anchor="t" rtlCol="false" tIns="0" lIns="0" bIns="0" rIns="0">
            <a:spAutoFit/>
          </a:bodyPr>
          <a:lstStyle/>
          <a:p>
            <a:pPr>
              <a:lnSpc>
                <a:spcPts val="4419"/>
              </a:lnSpc>
            </a:pPr>
            <a:r>
              <a:rPr lang="en-US" sz="3399">
                <a:solidFill>
                  <a:srgbClr val="FFFFFF"/>
                </a:solidFill>
                <a:latin typeface="Open Sans"/>
              </a:rPr>
              <a:t>We would take advantage of the benefits and scope of frequency technologies to determine if there is a fire in a certain area.</a:t>
            </a:r>
          </a:p>
          <a:p>
            <a:pPr>
              <a:lnSpc>
                <a:spcPts val="4419"/>
              </a:lnSpc>
            </a:pPr>
          </a:p>
          <a:p>
            <a:pPr>
              <a:lnSpc>
                <a:spcPts val="4419"/>
              </a:lnSpc>
            </a:pPr>
            <a:r>
              <a:rPr lang="en-US" sz="3399">
                <a:solidFill>
                  <a:srgbClr val="FFFFFF"/>
                </a:solidFill>
                <a:latin typeface="Open Sans"/>
              </a:rPr>
              <a:t>The operation would be based on emitting a wide range of different natural harmonic frequencies at which the fire vibrates, which will begin to create incidence with different objects that could reach, until then nothing will happen, but when these waves impact with the fire, they will amplify the frequency of the same and we can detect them, which will provide us with data such as the type of fuel, the magnitude of the fire and the position to find precisely the location of a fire even when it is starting to be provoked.</a:t>
            </a:r>
          </a:p>
          <a:p>
            <a:pPr>
              <a:lnSpc>
                <a:spcPts val="44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1353118" y="4593852"/>
            <a:ext cx="20994236" cy="7680165"/>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0722"/>
            </a:solidFill>
          </p:spPr>
        </p:sp>
      </p:grpSp>
      <p:pic>
        <p:nvPicPr>
          <p:cNvPr name="Picture 4" id="4"/>
          <p:cNvPicPr>
            <a:picLocks noChangeAspect="true"/>
          </p:cNvPicPr>
          <p:nvPr/>
        </p:nvPicPr>
        <p:blipFill>
          <a:blip r:embed="rId2"/>
          <a:srcRect l="0" t="0" r="0" b="0"/>
          <a:stretch>
            <a:fillRect/>
          </a:stretch>
        </p:blipFill>
        <p:spPr>
          <a:xfrm flipH="false" flipV="false" rot="0">
            <a:off x="2564943" y="7466572"/>
            <a:ext cx="526535" cy="519439"/>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4411447" y="1335227"/>
            <a:ext cx="570659" cy="562969"/>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0">
            <a:off x="13305894" y="1028700"/>
            <a:ext cx="502725" cy="495950"/>
          </a:xfrm>
          <a:prstGeom prst="rect">
            <a:avLst/>
          </a:prstGeom>
        </p:spPr>
      </p:pic>
      <p:pic>
        <p:nvPicPr>
          <p:cNvPr name="Picture 7" id="7"/>
          <p:cNvPicPr>
            <a:picLocks noChangeAspect="true"/>
          </p:cNvPicPr>
          <p:nvPr/>
        </p:nvPicPr>
        <p:blipFill>
          <a:blip r:embed="rId2"/>
          <a:srcRect l="0" t="0" r="0" b="0"/>
          <a:stretch>
            <a:fillRect/>
          </a:stretch>
        </p:blipFill>
        <p:spPr>
          <a:xfrm flipH="false" flipV="false" rot="0">
            <a:off x="16768235" y="5795971"/>
            <a:ext cx="491065" cy="484446"/>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299454" y="4593852"/>
            <a:ext cx="825058" cy="81300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4982106" y="8445299"/>
            <a:ext cx="825058" cy="813001"/>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5508167" y="3330961"/>
            <a:ext cx="825058" cy="813001"/>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12983561" y="8445299"/>
            <a:ext cx="825058" cy="813001"/>
          </a:xfrm>
          <a:prstGeom prst="rect">
            <a:avLst/>
          </a:prstGeom>
        </p:spPr>
      </p:pic>
      <p:sp>
        <p:nvSpPr>
          <p:cNvPr name="Freeform 12" id="12"/>
          <p:cNvSpPr/>
          <p:nvPr/>
        </p:nvSpPr>
        <p:spPr>
          <a:xfrm flipH="false" flipV="false" rot="0">
            <a:off x="-847738" y="-1192233"/>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508167" y="-1028700"/>
            <a:ext cx="4140679" cy="4114800"/>
          </a:xfrm>
          <a:custGeom>
            <a:avLst/>
            <a:gdLst/>
            <a:ahLst/>
            <a:cxnLst/>
            <a:rect r="r" b="b" t="t" l="l"/>
            <a:pathLst>
              <a:path h="4114800" w="4140679">
                <a:moveTo>
                  <a:pt x="0" y="0"/>
                </a:moveTo>
                <a:lnTo>
                  <a:pt x="4140679" y="0"/>
                </a:lnTo>
                <a:lnTo>
                  <a:pt x="41406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2539052">
            <a:off x="-3293973" y="8751285"/>
            <a:ext cx="4637582" cy="4114800"/>
          </a:xfrm>
          <a:custGeom>
            <a:avLst/>
            <a:gdLst/>
            <a:ahLst/>
            <a:cxnLst/>
            <a:rect r="r" b="b" t="t" l="l"/>
            <a:pathLst>
              <a:path h="4114800" w="4637582">
                <a:moveTo>
                  <a:pt x="0" y="0"/>
                </a:moveTo>
                <a:lnTo>
                  <a:pt x="4637582" y="0"/>
                </a:lnTo>
                <a:lnTo>
                  <a:pt x="463758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2435661">
            <a:off x="16910476" y="6855253"/>
            <a:ext cx="4777707" cy="4114800"/>
          </a:xfrm>
          <a:custGeom>
            <a:avLst/>
            <a:gdLst/>
            <a:ahLst/>
            <a:cxnLst/>
            <a:rect r="r" b="b" t="t" l="l"/>
            <a:pathLst>
              <a:path h="4114800" w="4777707">
                <a:moveTo>
                  <a:pt x="0" y="0"/>
                </a:moveTo>
                <a:lnTo>
                  <a:pt x="4777707" y="0"/>
                </a:lnTo>
                <a:lnTo>
                  <a:pt x="477770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6" id="16"/>
          <p:cNvGrpSpPr/>
          <p:nvPr/>
        </p:nvGrpSpPr>
        <p:grpSpPr>
          <a:xfrm rot="0">
            <a:off x="9792483" y="253908"/>
            <a:ext cx="5715684" cy="1972233"/>
            <a:chOff x="0" y="0"/>
            <a:chExt cx="1913890" cy="660400"/>
          </a:xfrm>
        </p:grpSpPr>
        <p:sp>
          <p:nvSpPr>
            <p:cNvPr name="Freeform 17" id="17"/>
            <p:cNvSpPr/>
            <p:nvPr/>
          </p:nvSpPr>
          <p:spPr>
            <a:xfrm flipH="false" flipV="false" rot="0">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361144"/>
            </a:solidFill>
          </p:spPr>
        </p:sp>
      </p:grpSp>
      <p:sp>
        <p:nvSpPr>
          <p:cNvPr name="TextBox 18" id="18"/>
          <p:cNvSpPr txBox="true"/>
          <p:nvPr/>
        </p:nvSpPr>
        <p:spPr>
          <a:xfrm rot="0">
            <a:off x="-67284" y="-171450"/>
            <a:ext cx="10923838" cy="1516935"/>
          </a:xfrm>
          <a:prstGeom prst="rect">
            <a:avLst/>
          </a:prstGeom>
        </p:spPr>
        <p:txBody>
          <a:bodyPr anchor="t" rtlCol="false" tIns="0" lIns="0" bIns="0" rIns="0">
            <a:spAutoFit/>
          </a:bodyPr>
          <a:lstStyle/>
          <a:p>
            <a:pPr algn="ctr">
              <a:lnSpc>
                <a:spcPts val="12391"/>
              </a:lnSpc>
              <a:spcBef>
                <a:spcPct val="0"/>
              </a:spcBef>
            </a:pPr>
            <a:r>
              <a:rPr lang="en-US" sz="8851">
                <a:solidFill>
                  <a:srgbClr val="FFFFFF"/>
                </a:solidFill>
                <a:latin typeface="Squada One"/>
              </a:rPr>
              <a:t>HOW?</a:t>
            </a:r>
          </a:p>
        </p:txBody>
      </p:sp>
      <p:sp>
        <p:nvSpPr>
          <p:cNvPr name="TextBox 19" id="19"/>
          <p:cNvSpPr txBox="true"/>
          <p:nvPr/>
        </p:nvSpPr>
        <p:spPr>
          <a:xfrm rot="0">
            <a:off x="10009661" y="155863"/>
            <a:ext cx="5281328" cy="2041669"/>
          </a:xfrm>
          <a:prstGeom prst="rect">
            <a:avLst/>
          </a:prstGeom>
        </p:spPr>
        <p:txBody>
          <a:bodyPr anchor="t" rtlCol="false" tIns="0" lIns="0" bIns="0" rIns="0">
            <a:spAutoFit/>
          </a:bodyPr>
          <a:lstStyle/>
          <a:p>
            <a:pPr algn="ctr">
              <a:lnSpc>
                <a:spcPts val="8217"/>
              </a:lnSpc>
            </a:pPr>
            <a:r>
              <a:rPr lang="en-US" sz="5869">
                <a:solidFill>
                  <a:srgbClr val="FFFFFF"/>
                </a:solidFill>
                <a:latin typeface="Quicksand Bold"/>
              </a:rPr>
              <a:t>RPAS</a:t>
            </a:r>
          </a:p>
          <a:p>
            <a:pPr algn="ctr">
              <a:lnSpc>
                <a:spcPts val="8217"/>
              </a:lnSpc>
            </a:pPr>
            <a:r>
              <a:rPr lang="en-US" sz="5869">
                <a:solidFill>
                  <a:srgbClr val="FFFFFF"/>
                </a:solidFill>
                <a:latin typeface="Quicksand Bold"/>
              </a:rPr>
              <a:t>(Drones)</a:t>
            </a:r>
          </a:p>
        </p:txBody>
      </p:sp>
      <p:sp>
        <p:nvSpPr>
          <p:cNvPr name="TextBox 20" id="20"/>
          <p:cNvSpPr txBox="true"/>
          <p:nvPr/>
        </p:nvSpPr>
        <p:spPr>
          <a:xfrm rot="0">
            <a:off x="182280" y="2915611"/>
            <a:ext cx="18105720" cy="6915150"/>
          </a:xfrm>
          <a:prstGeom prst="rect">
            <a:avLst/>
          </a:prstGeom>
        </p:spPr>
        <p:txBody>
          <a:bodyPr anchor="t" rtlCol="false" tIns="0" lIns="0" bIns="0" rIns="0">
            <a:spAutoFit/>
          </a:bodyPr>
          <a:lstStyle/>
          <a:p>
            <a:pPr>
              <a:lnSpc>
                <a:spcPts val="4200"/>
              </a:lnSpc>
            </a:pPr>
            <a:r>
              <a:rPr lang="en-US" sz="3000">
                <a:solidFill>
                  <a:srgbClr val="FFFFFF"/>
                </a:solidFill>
                <a:latin typeface="Open Sans"/>
              </a:rPr>
              <a:t>Once NASA satellites and/or the proposed radar detects fire, a swarm of autonomous drones will be sent to the coordinates provided by the satellites. Once they arrive at the site the use of the drones will be divided into 3 sections:</a:t>
            </a:r>
          </a:p>
          <a:p>
            <a:pPr marL="647702" indent="-323851" lvl="1">
              <a:lnSpc>
                <a:spcPts val="4200"/>
              </a:lnSpc>
              <a:buFont typeface="Arial"/>
              <a:buChar char="•"/>
            </a:pPr>
            <a:r>
              <a:rPr lang="en-US" sz="3000">
                <a:solidFill>
                  <a:srgbClr val="FFFFFF"/>
                </a:solidFill>
                <a:latin typeface="Open Sans"/>
              </a:rPr>
              <a:t>During their journey to the fire site, these drones will have a fire alarm, which will be on until the fire is extinguished, to inform about the fire mainly to people in the communities who do not have access to internet or electronic devices.</a:t>
            </a:r>
          </a:p>
          <a:p>
            <a:pPr marL="647702" indent="-323851" lvl="1">
              <a:lnSpc>
                <a:spcPts val="4200"/>
              </a:lnSpc>
              <a:buFont typeface="Arial"/>
              <a:buChar char="•"/>
            </a:pPr>
            <a:r>
              <a:rPr lang="en-US" sz="3000">
                <a:solidFill>
                  <a:srgbClr val="FFFFFF"/>
                </a:solidFill>
                <a:latin typeface="Open Sans"/>
              </a:rPr>
              <a:t>The swarm of drones will carry a box with the nanobots to deploy them in order to extinguish the fire, and at the end of the action of the drones they will be picked up by the drones with the box.</a:t>
            </a:r>
          </a:p>
          <a:p>
            <a:pPr marL="647702" indent="-323851" lvl="1">
              <a:lnSpc>
                <a:spcPts val="4200"/>
              </a:lnSpc>
              <a:buFont typeface="Arial"/>
              <a:buChar char="•"/>
            </a:pPr>
            <a:r>
              <a:rPr lang="en-US" sz="3000">
                <a:solidFill>
                  <a:srgbClr val="FFFFFF"/>
                </a:solidFill>
                <a:latin typeface="Open Sans"/>
              </a:rPr>
              <a:t>The drones will carry chemical equipment for water analysis, because when the fire is extinguished the drones will go to look for nearby water bodies that could be contaminated, arriving at the places the drones will take a water sample and analyze it, depending on the results the water bodies will be cataloged as contaminated or not to inform the community of their status.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1353118" y="4391612"/>
            <a:ext cx="20994236" cy="7882405"/>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0722"/>
            </a:solidFill>
          </p:spPr>
        </p:sp>
      </p:grpSp>
      <p:pic>
        <p:nvPicPr>
          <p:cNvPr name="Picture 4" id="4"/>
          <p:cNvPicPr>
            <a:picLocks noChangeAspect="true"/>
          </p:cNvPicPr>
          <p:nvPr/>
        </p:nvPicPr>
        <p:blipFill>
          <a:blip r:embed="rId2"/>
          <a:srcRect l="0" t="0" r="0" b="0"/>
          <a:stretch>
            <a:fillRect/>
          </a:stretch>
        </p:blipFill>
        <p:spPr>
          <a:xfrm flipH="false" flipV="false" rot="0">
            <a:off x="2564943" y="7466572"/>
            <a:ext cx="526535" cy="519439"/>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4411447" y="1335227"/>
            <a:ext cx="570659" cy="562969"/>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0">
            <a:off x="13305894" y="1028700"/>
            <a:ext cx="502725" cy="495950"/>
          </a:xfrm>
          <a:prstGeom prst="rect">
            <a:avLst/>
          </a:prstGeom>
        </p:spPr>
      </p:pic>
      <p:pic>
        <p:nvPicPr>
          <p:cNvPr name="Picture 7" id="7"/>
          <p:cNvPicPr>
            <a:picLocks noChangeAspect="true"/>
          </p:cNvPicPr>
          <p:nvPr/>
        </p:nvPicPr>
        <p:blipFill>
          <a:blip r:embed="rId2"/>
          <a:srcRect l="0" t="0" r="0" b="0"/>
          <a:stretch>
            <a:fillRect/>
          </a:stretch>
        </p:blipFill>
        <p:spPr>
          <a:xfrm flipH="false" flipV="false" rot="0">
            <a:off x="16768235" y="5795971"/>
            <a:ext cx="491065" cy="484446"/>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299454" y="4593852"/>
            <a:ext cx="825058" cy="81300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4982106" y="8445299"/>
            <a:ext cx="825058" cy="813001"/>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5508167" y="3330961"/>
            <a:ext cx="825058" cy="813001"/>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12983561" y="8445299"/>
            <a:ext cx="825058" cy="813001"/>
          </a:xfrm>
          <a:prstGeom prst="rect">
            <a:avLst/>
          </a:prstGeom>
        </p:spPr>
      </p:pic>
      <p:sp>
        <p:nvSpPr>
          <p:cNvPr name="Freeform 12" id="12"/>
          <p:cNvSpPr/>
          <p:nvPr/>
        </p:nvSpPr>
        <p:spPr>
          <a:xfrm flipH="false" flipV="false" rot="0">
            <a:off x="-847738" y="-722173"/>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508167" y="-1028700"/>
            <a:ext cx="4140679" cy="4114800"/>
          </a:xfrm>
          <a:custGeom>
            <a:avLst/>
            <a:gdLst/>
            <a:ahLst/>
            <a:cxnLst/>
            <a:rect r="r" b="b" t="t" l="l"/>
            <a:pathLst>
              <a:path h="4114800" w="4140679">
                <a:moveTo>
                  <a:pt x="0" y="0"/>
                </a:moveTo>
                <a:lnTo>
                  <a:pt x="4140679" y="0"/>
                </a:lnTo>
                <a:lnTo>
                  <a:pt x="41406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2539052">
            <a:off x="-1019337" y="7940973"/>
            <a:ext cx="4637582" cy="4114800"/>
          </a:xfrm>
          <a:custGeom>
            <a:avLst/>
            <a:gdLst/>
            <a:ahLst/>
            <a:cxnLst/>
            <a:rect r="r" b="b" t="t" l="l"/>
            <a:pathLst>
              <a:path h="4114800" w="4637582">
                <a:moveTo>
                  <a:pt x="0" y="0"/>
                </a:moveTo>
                <a:lnTo>
                  <a:pt x="4637582" y="0"/>
                </a:lnTo>
                <a:lnTo>
                  <a:pt x="463758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2435661">
            <a:off x="14379382" y="7200900"/>
            <a:ext cx="4777707" cy="4114800"/>
          </a:xfrm>
          <a:custGeom>
            <a:avLst/>
            <a:gdLst/>
            <a:ahLst/>
            <a:cxnLst/>
            <a:rect r="r" b="b" t="t" l="l"/>
            <a:pathLst>
              <a:path h="4114800" w="4777707">
                <a:moveTo>
                  <a:pt x="0" y="0"/>
                </a:moveTo>
                <a:lnTo>
                  <a:pt x="4777707" y="0"/>
                </a:lnTo>
                <a:lnTo>
                  <a:pt x="477770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6" id="16"/>
          <p:cNvGrpSpPr/>
          <p:nvPr/>
        </p:nvGrpSpPr>
        <p:grpSpPr>
          <a:xfrm rot="0">
            <a:off x="9792483" y="253908"/>
            <a:ext cx="5757159" cy="1986544"/>
            <a:chOff x="0" y="0"/>
            <a:chExt cx="1913890" cy="660400"/>
          </a:xfrm>
        </p:grpSpPr>
        <p:sp>
          <p:nvSpPr>
            <p:cNvPr name="Freeform 17" id="17"/>
            <p:cNvSpPr/>
            <p:nvPr/>
          </p:nvSpPr>
          <p:spPr>
            <a:xfrm flipH="false" flipV="false" rot="0">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361144"/>
            </a:solidFill>
          </p:spPr>
        </p:sp>
      </p:grpSp>
      <p:sp>
        <p:nvSpPr>
          <p:cNvPr name="Freeform 18" id="18"/>
          <p:cNvSpPr/>
          <p:nvPr/>
        </p:nvSpPr>
        <p:spPr>
          <a:xfrm flipH="false" flipV="false" rot="0">
            <a:off x="6486085" y="7113020"/>
            <a:ext cx="5315829" cy="2664559"/>
          </a:xfrm>
          <a:custGeom>
            <a:avLst/>
            <a:gdLst/>
            <a:ahLst/>
            <a:cxnLst/>
            <a:rect r="r" b="b" t="t" l="l"/>
            <a:pathLst>
              <a:path h="2664559" w="5315829">
                <a:moveTo>
                  <a:pt x="0" y="0"/>
                </a:moveTo>
                <a:lnTo>
                  <a:pt x="5315830" y="0"/>
                </a:lnTo>
                <a:lnTo>
                  <a:pt x="5315830" y="2664559"/>
                </a:lnTo>
                <a:lnTo>
                  <a:pt x="0" y="26645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729118" y="3413929"/>
            <a:ext cx="459581" cy="580390"/>
          </a:xfrm>
          <a:prstGeom prst="rect">
            <a:avLst/>
          </a:prstGeom>
        </p:spPr>
        <p:txBody>
          <a:bodyPr anchor="t" rtlCol="false" tIns="0" lIns="0" bIns="0" rIns="0">
            <a:spAutoFit/>
          </a:bodyPr>
          <a:lstStyle/>
          <a:p>
            <a:pPr>
              <a:lnSpc>
                <a:spcPts val="4759"/>
              </a:lnSpc>
            </a:pPr>
            <a:r>
              <a:rPr lang="en-US" sz="3399">
                <a:solidFill>
                  <a:srgbClr val="FFFFFF"/>
                </a:solidFill>
                <a:latin typeface="Open Sans"/>
              </a:rPr>
              <a:t>....</a:t>
            </a:r>
          </a:p>
        </p:txBody>
      </p:sp>
      <p:sp>
        <p:nvSpPr>
          <p:cNvPr name="TextBox 20" id="20"/>
          <p:cNvSpPr txBox="true"/>
          <p:nvPr/>
        </p:nvSpPr>
        <p:spPr>
          <a:xfrm rot="0">
            <a:off x="0" y="3217390"/>
            <a:ext cx="18288000" cy="29806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The nanobots will be deployed by means of drones, their function is to dissipate the fire, these nanobots devast the materials that are burning, as well as a perimeter to prevent the fire from spreading depending on the wind direction. The same nanobots at the end of the fire control process, they will use artificial intelligence to determine the causes of the fire, as well as the type of forest and other relevant data.</a:t>
            </a:r>
          </a:p>
        </p:txBody>
      </p:sp>
      <p:sp>
        <p:nvSpPr>
          <p:cNvPr name="TextBox 21" id="21"/>
          <p:cNvSpPr txBox="true"/>
          <p:nvPr/>
        </p:nvSpPr>
        <p:spPr>
          <a:xfrm rot="0">
            <a:off x="-67284" y="-171450"/>
            <a:ext cx="10923838" cy="1516935"/>
          </a:xfrm>
          <a:prstGeom prst="rect">
            <a:avLst/>
          </a:prstGeom>
        </p:spPr>
        <p:txBody>
          <a:bodyPr anchor="t" rtlCol="false" tIns="0" lIns="0" bIns="0" rIns="0">
            <a:spAutoFit/>
          </a:bodyPr>
          <a:lstStyle/>
          <a:p>
            <a:pPr algn="ctr">
              <a:lnSpc>
                <a:spcPts val="12391"/>
              </a:lnSpc>
              <a:spcBef>
                <a:spcPct val="0"/>
              </a:spcBef>
            </a:pPr>
            <a:r>
              <a:rPr lang="en-US" sz="8851">
                <a:solidFill>
                  <a:srgbClr val="FFFFFF"/>
                </a:solidFill>
                <a:latin typeface="Squada One"/>
              </a:rPr>
              <a:t>HOW?</a:t>
            </a:r>
          </a:p>
        </p:txBody>
      </p:sp>
      <p:sp>
        <p:nvSpPr>
          <p:cNvPr name="TextBox 22" id="22"/>
          <p:cNvSpPr txBox="true"/>
          <p:nvPr/>
        </p:nvSpPr>
        <p:spPr>
          <a:xfrm rot="0">
            <a:off x="9901072" y="445495"/>
            <a:ext cx="5648570" cy="764540"/>
          </a:xfrm>
          <a:prstGeom prst="rect">
            <a:avLst/>
          </a:prstGeom>
        </p:spPr>
        <p:txBody>
          <a:bodyPr anchor="t" rtlCol="false" tIns="0" lIns="0" bIns="0" rIns="0">
            <a:spAutoFit/>
          </a:bodyPr>
          <a:lstStyle/>
          <a:p>
            <a:pPr algn="ctr">
              <a:lnSpc>
                <a:spcPts val="6160"/>
              </a:lnSpc>
            </a:pPr>
            <a:r>
              <a:rPr lang="en-US" sz="4400">
                <a:solidFill>
                  <a:srgbClr val="FFFFFF"/>
                </a:solidFill>
                <a:latin typeface="Quicksand Bold"/>
              </a:rPr>
              <a:t>Nanobots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1353118" y="4593852"/>
            <a:ext cx="20994236" cy="7680165"/>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0722"/>
            </a:solidFill>
          </p:spPr>
        </p:sp>
      </p:grpSp>
      <p:pic>
        <p:nvPicPr>
          <p:cNvPr name="Picture 4" id="4"/>
          <p:cNvPicPr>
            <a:picLocks noChangeAspect="true"/>
          </p:cNvPicPr>
          <p:nvPr/>
        </p:nvPicPr>
        <p:blipFill>
          <a:blip r:embed="rId2"/>
          <a:srcRect l="0" t="0" r="0" b="0"/>
          <a:stretch>
            <a:fillRect/>
          </a:stretch>
        </p:blipFill>
        <p:spPr>
          <a:xfrm flipH="false" flipV="false" rot="0">
            <a:off x="2564943" y="7466572"/>
            <a:ext cx="526535" cy="519439"/>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4411447" y="1335227"/>
            <a:ext cx="570659" cy="562969"/>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0">
            <a:off x="13305894" y="1028700"/>
            <a:ext cx="502725" cy="495950"/>
          </a:xfrm>
          <a:prstGeom prst="rect">
            <a:avLst/>
          </a:prstGeom>
        </p:spPr>
      </p:pic>
      <p:pic>
        <p:nvPicPr>
          <p:cNvPr name="Picture 7" id="7"/>
          <p:cNvPicPr>
            <a:picLocks noChangeAspect="true"/>
          </p:cNvPicPr>
          <p:nvPr/>
        </p:nvPicPr>
        <p:blipFill>
          <a:blip r:embed="rId2"/>
          <a:srcRect l="0" t="0" r="0" b="0"/>
          <a:stretch>
            <a:fillRect/>
          </a:stretch>
        </p:blipFill>
        <p:spPr>
          <a:xfrm flipH="false" flipV="false" rot="0">
            <a:off x="16768235" y="5795971"/>
            <a:ext cx="491065" cy="484446"/>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299454" y="4593852"/>
            <a:ext cx="825058" cy="81300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4982106" y="8445299"/>
            <a:ext cx="825058" cy="813001"/>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5508167" y="3330961"/>
            <a:ext cx="825058" cy="813001"/>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12983561" y="8445299"/>
            <a:ext cx="825058" cy="813001"/>
          </a:xfrm>
          <a:prstGeom prst="rect">
            <a:avLst/>
          </a:prstGeom>
        </p:spPr>
      </p:pic>
      <p:sp>
        <p:nvSpPr>
          <p:cNvPr name="Freeform 12" id="12"/>
          <p:cNvSpPr/>
          <p:nvPr/>
        </p:nvSpPr>
        <p:spPr>
          <a:xfrm flipH="false" flipV="false" rot="0">
            <a:off x="-847738" y="-722173"/>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508167" y="-1028700"/>
            <a:ext cx="4140679" cy="4114800"/>
          </a:xfrm>
          <a:custGeom>
            <a:avLst/>
            <a:gdLst/>
            <a:ahLst/>
            <a:cxnLst/>
            <a:rect r="r" b="b" t="t" l="l"/>
            <a:pathLst>
              <a:path h="4114800" w="4140679">
                <a:moveTo>
                  <a:pt x="0" y="0"/>
                </a:moveTo>
                <a:lnTo>
                  <a:pt x="4140679" y="0"/>
                </a:lnTo>
                <a:lnTo>
                  <a:pt x="41406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2539052">
            <a:off x="-1019337" y="7940973"/>
            <a:ext cx="4637582" cy="4114800"/>
          </a:xfrm>
          <a:custGeom>
            <a:avLst/>
            <a:gdLst/>
            <a:ahLst/>
            <a:cxnLst/>
            <a:rect r="r" b="b" t="t" l="l"/>
            <a:pathLst>
              <a:path h="4114800" w="4637582">
                <a:moveTo>
                  <a:pt x="0" y="0"/>
                </a:moveTo>
                <a:lnTo>
                  <a:pt x="4637582" y="0"/>
                </a:lnTo>
                <a:lnTo>
                  <a:pt x="463758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2435661">
            <a:off x="14379382" y="7200900"/>
            <a:ext cx="4777707" cy="4114800"/>
          </a:xfrm>
          <a:custGeom>
            <a:avLst/>
            <a:gdLst/>
            <a:ahLst/>
            <a:cxnLst/>
            <a:rect r="r" b="b" t="t" l="l"/>
            <a:pathLst>
              <a:path h="4114800" w="4777707">
                <a:moveTo>
                  <a:pt x="0" y="0"/>
                </a:moveTo>
                <a:lnTo>
                  <a:pt x="4777707" y="0"/>
                </a:lnTo>
                <a:lnTo>
                  <a:pt x="477770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6" id="16"/>
          <p:cNvGrpSpPr/>
          <p:nvPr/>
        </p:nvGrpSpPr>
        <p:grpSpPr>
          <a:xfrm rot="0">
            <a:off x="9792483" y="253908"/>
            <a:ext cx="5757159" cy="1986544"/>
            <a:chOff x="0" y="0"/>
            <a:chExt cx="1913890" cy="660400"/>
          </a:xfrm>
        </p:grpSpPr>
        <p:sp>
          <p:nvSpPr>
            <p:cNvPr name="Freeform 17" id="17"/>
            <p:cNvSpPr/>
            <p:nvPr/>
          </p:nvSpPr>
          <p:spPr>
            <a:xfrm flipH="false" flipV="false" rot="0">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361144"/>
            </a:solidFill>
          </p:spPr>
        </p:sp>
      </p:grpSp>
      <p:pic>
        <p:nvPicPr>
          <p:cNvPr name="Picture 18" id="18">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0" t="0" r="0" b="0"/>
          <a:stretch>
            <a:fillRect/>
          </a:stretch>
        </p:blipFill>
        <p:spPr>
          <a:xfrm flipH="false" flipV="false" rot="0">
            <a:off x="4083424" y="4593852"/>
            <a:ext cx="10121152" cy="5693148"/>
          </a:xfrm>
          <a:prstGeom prst="rect">
            <a:avLst/>
          </a:prstGeom>
        </p:spPr>
      </p:pic>
      <p:sp>
        <p:nvSpPr>
          <p:cNvPr name="TextBox 19" id="19"/>
          <p:cNvSpPr txBox="true"/>
          <p:nvPr/>
        </p:nvSpPr>
        <p:spPr>
          <a:xfrm rot="0">
            <a:off x="-67284" y="-171450"/>
            <a:ext cx="10923838" cy="1516935"/>
          </a:xfrm>
          <a:prstGeom prst="rect">
            <a:avLst/>
          </a:prstGeom>
        </p:spPr>
        <p:txBody>
          <a:bodyPr anchor="t" rtlCol="false" tIns="0" lIns="0" bIns="0" rIns="0">
            <a:spAutoFit/>
          </a:bodyPr>
          <a:lstStyle/>
          <a:p>
            <a:pPr algn="ctr">
              <a:lnSpc>
                <a:spcPts val="12391"/>
              </a:lnSpc>
              <a:spcBef>
                <a:spcPct val="0"/>
              </a:spcBef>
            </a:pPr>
            <a:r>
              <a:rPr lang="en-US" sz="8851">
                <a:solidFill>
                  <a:srgbClr val="FFFFFF"/>
                </a:solidFill>
                <a:latin typeface="Squada One"/>
              </a:rPr>
              <a:t>RELEASE?</a:t>
            </a:r>
          </a:p>
        </p:txBody>
      </p:sp>
      <p:sp>
        <p:nvSpPr>
          <p:cNvPr name="TextBox 20" id="20"/>
          <p:cNvSpPr txBox="true"/>
          <p:nvPr/>
        </p:nvSpPr>
        <p:spPr>
          <a:xfrm rot="0">
            <a:off x="9901072" y="445495"/>
            <a:ext cx="5648570" cy="764540"/>
          </a:xfrm>
          <a:prstGeom prst="rect">
            <a:avLst/>
          </a:prstGeom>
        </p:spPr>
        <p:txBody>
          <a:bodyPr anchor="t" rtlCol="false" tIns="0" lIns="0" bIns="0" rIns="0">
            <a:spAutoFit/>
          </a:bodyPr>
          <a:lstStyle/>
          <a:p>
            <a:pPr algn="ctr">
              <a:lnSpc>
                <a:spcPts val="6160"/>
              </a:lnSpc>
            </a:pPr>
            <a:r>
              <a:rPr lang="en-US" sz="4400">
                <a:solidFill>
                  <a:srgbClr val="FFFFFF"/>
                </a:solidFill>
                <a:latin typeface="Quicksand Bold"/>
              </a:rPr>
              <a:t>Nanobots</a:t>
            </a:r>
          </a:p>
        </p:txBody>
      </p:sp>
      <p:sp>
        <p:nvSpPr>
          <p:cNvPr name="TextBox 21" id="21"/>
          <p:cNvSpPr txBox="true"/>
          <p:nvPr/>
        </p:nvSpPr>
        <p:spPr>
          <a:xfrm rot="0">
            <a:off x="1517580" y="2322417"/>
            <a:ext cx="16549807" cy="178054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In order to release this nanobots we simulated a release mechanism, to do this we used an Arduino UNO and a servo motor.</a:t>
            </a:r>
          </a:p>
          <a:p>
            <a:pPr algn="ctr">
              <a:lnSpc>
                <a:spcPts val="4759"/>
              </a:lnSpc>
            </a:pPr>
            <a:r>
              <a:rPr lang="en-US" sz="3399">
                <a:solidFill>
                  <a:srgbClr val="FFFFFF"/>
                </a:solidFill>
                <a:latin typeface="Open Sans"/>
              </a:rPr>
              <a:t>The moment it receives a specified message through UART, it releases the servo.</a:t>
            </a:r>
          </a:p>
        </p:txBody>
      </p:sp>
    </p:spTree>
  </p:cSld>
  <p:clrMapOvr>
    <a:masterClrMapping/>
  </p:clrMapOvr>
  <p:timing>
    <p:tnLst>
      <p:par>
        <p:cTn dur="indefinite" restart="never" nodeType="tmRoot">
          <p:childTnLst>
            <p:video>
              <p:cMediaNode vol="100000">
                <p:cTn fill="hold" display="false">
                  <p:stCondLst>
                    <p:cond delay="indefinite"/>
                  </p:stCondLst>
                </p:cTn>
                <p:tgtEl>
                  <p:spTgt spid="18"/>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1353118" y="4593852"/>
            <a:ext cx="20994236" cy="7680165"/>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0722"/>
            </a:solidFill>
          </p:spPr>
        </p:sp>
      </p:grpSp>
      <p:pic>
        <p:nvPicPr>
          <p:cNvPr name="Picture 4" id="4"/>
          <p:cNvPicPr>
            <a:picLocks noChangeAspect="true"/>
          </p:cNvPicPr>
          <p:nvPr/>
        </p:nvPicPr>
        <p:blipFill>
          <a:blip r:embed="rId2"/>
          <a:srcRect l="0" t="0" r="0" b="0"/>
          <a:stretch>
            <a:fillRect/>
          </a:stretch>
        </p:blipFill>
        <p:spPr>
          <a:xfrm flipH="false" flipV="false" rot="0">
            <a:off x="2564943" y="7466572"/>
            <a:ext cx="526535" cy="519439"/>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4411447" y="1335227"/>
            <a:ext cx="570659" cy="562969"/>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0">
            <a:off x="13305894" y="1028700"/>
            <a:ext cx="502725" cy="495950"/>
          </a:xfrm>
          <a:prstGeom prst="rect">
            <a:avLst/>
          </a:prstGeom>
        </p:spPr>
      </p:pic>
      <p:pic>
        <p:nvPicPr>
          <p:cNvPr name="Picture 7" id="7"/>
          <p:cNvPicPr>
            <a:picLocks noChangeAspect="true"/>
          </p:cNvPicPr>
          <p:nvPr/>
        </p:nvPicPr>
        <p:blipFill>
          <a:blip r:embed="rId2"/>
          <a:srcRect l="0" t="0" r="0" b="0"/>
          <a:stretch>
            <a:fillRect/>
          </a:stretch>
        </p:blipFill>
        <p:spPr>
          <a:xfrm flipH="false" flipV="false" rot="0">
            <a:off x="16768235" y="5795971"/>
            <a:ext cx="491065" cy="484446"/>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299454" y="4593852"/>
            <a:ext cx="825058" cy="81300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4982106" y="8445299"/>
            <a:ext cx="825058" cy="813001"/>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5508167" y="3330961"/>
            <a:ext cx="825058" cy="813001"/>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12983561" y="8445299"/>
            <a:ext cx="825058" cy="813001"/>
          </a:xfrm>
          <a:prstGeom prst="rect">
            <a:avLst/>
          </a:prstGeom>
        </p:spPr>
      </p:pic>
      <p:sp>
        <p:nvSpPr>
          <p:cNvPr name="Freeform 12" id="12"/>
          <p:cNvSpPr/>
          <p:nvPr/>
        </p:nvSpPr>
        <p:spPr>
          <a:xfrm flipH="false" flipV="false" rot="0">
            <a:off x="-847738" y="-722173"/>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508167" y="-1028700"/>
            <a:ext cx="4140679" cy="4114800"/>
          </a:xfrm>
          <a:custGeom>
            <a:avLst/>
            <a:gdLst/>
            <a:ahLst/>
            <a:cxnLst/>
            <a:rect r="r" b="b" t="t" l="l"/>
            <a:pathLst>
              <a:path h="4114800" w="4140679">
                <a:moveTo>
                  <a:pt x="0" y="0"/>
                </a:moveTo>
                <a:lnTo>
                  <a:pt x="4140679" y="0"/>
                </a:lnTo>
                <a:lnTo>
                  <a:pt x="41406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2539052">
            <a:off x="-1019337" y="7940973"/>
            <a:ext cx="4637582" cy="4114800"/>
          </a:xfrm>
          <a:custGeom>
            <a:avLst/>
            <a:gdLst/>
            <a:ahLst/>
            <a:cxnLst/>
            <a:rect r="r" b="b" t="t" l="l"/>
            <a:pathLst>
              <a:path h="4114800" w="4637582">
                <a:moveTo>
                  <a:pt x="0" y="0"/>
                </a:moveTo>
                <a:lnTo>
                  <a:pt x="4637582" y="0"/>
                </a:lnTo>
                <a:lnTo>
                  <a:pt x="463758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2435661">
            <a:off x="14379382" y="7200900"/>
            <a:ext cx="4777707" cy="4114800"/>
          </a:xfrm>
          <a:custGeom>
            <a:avLst/>
            <a:gdLst/>
            <a:ahLst/>
            <a:cxnLst/>
            <a:rect r="r" b="b" t="t" l="l"/>
            <a:pathLst>
              <a:path h="4114800" w="4777707">
                <a:moveTo>
                  <a:pt x="0" y="0"/>
                </a:moveTo>
                <a:lnTo>
                  <a:pt x="4777707" y="0"/>
                </a:lnTo>
                <a:lnTo>
                  <a:pt x="477770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6" id="16"/>
          <p:cNvGrpSpPr/>
          <p:nvPr/>
        </p:nvGrpSpPr>
        <p:grpSpPr>
          <a:xfrm rot="0">
            <a:off x="9792483" y="253908"/>
            <a:ext cx="5757159" cy="1986544"/>
            <a:chOff x="0" y="0"/>
            <a:chExt cx="1913890" cy="660400"/>
          </a:xfrm>
        </p:grpSpPr>
        <p:sp>
          <p:nvSpPr>
            <p:cNvPr name="Freeform 17" id="17"/>
            <p:cNvSpPr/>
            <p:nvPr/>
          </p:nvSpPr>
          <p:spPr>
            <a:xfrm flipH="false" flipV="false" rot="0">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361144"/>
            </a:solidFill>
          </p:spPr>
        </p:sp>
      </p:grpSp>
      <p:sp>
        <p:nvSpPr>
          <p:cNvPr name="TextBox 18" id="18"/>
          <p:cNvSpPr txBox="true"/>
          <p:nvPr/>
        </p:nvSpPr>
        <p:spPr>
          <a:xfrm rot="0">
            <a:off x="-67284" y="-171450"/>
            <a:ext cx="10923838" cy="1516935"/>
          </a:xfrm>
          <a:prstGeom prst="rect">
            <a:avLst/>
          </a:prstGeom>
        </p:spPr>
        <p:txBody>
          <a:bodyPr anchor="t" rtlCol="false" tIns="0" lIns="0" bIns="0" rIns="0">
            <a:spAutoFit/>
          </a:bodyPr>
          <a:lstStyle/>
          <a:p>
            <a:pPr algn="ctr">
              <a:lnSpc>
                <a:spcPts val="12391"/>
              </a:lnSpc>
              <a:spcBef>
                <a:spcPct val="0"/>
              </a:spcBef>
            </a:pPr>
            <a:r>
              <a:rPr lang="en-US" sz="8851">
                <a:solidFill>
                  <a:srgbClr val="FFFFFF"/>
                </a:solidFill>
                <a:latin typeface="Squada One"/>
              </a:rPr>
              <a:t>HOW?</a:t>
            </a:r>
          </a:p>
        </p:txBody>
      </p:sp>
      <p:sp>
        <p:nvSpPr>
          <p:cNvPr name="TextBox 19" id="19"/>
          <p:cNvSpPr txBox="true"/>
          <p:nvPr/>
        </p:nvSpPr>
        <p:spPr>
          <a:xfrm rot="0">
            <a:off x="9901072" y="445495"/>
            <a:ext cx="5648570" cy="1545590"/>
          </a:xfrm>
          <a:prstGeom prst="rect">
            <a:avLst/>
          </a:prstGeom>
        </p:spPr>
        <p:txBody>
          <a:bodyPr anchor="t" rtlCol="false" tIns="0" lIns="0" bIns="0" rIns="0">
            <a:spAutoFit/>
          </a:bodyPr>
          <a:lstStyle/>
          <a:p>
            <a:pPr algn="ctr">
              <a:lnSpc>
                <a:spcPts val="6160"/>
              </a:lnSpc>
            </a:pPr>
            <a:r>
              <a:rPr lang="en-US" sz="4400">
                <a:solidFill>
                  <a:srgbClr val="FFFFFF"/>
                </a:solidFill>
                <a:latin typeface="Quicksand Bold"/>
              </a:rPr>
              <a:t>Artificial intelligence for fire detection</a:t>
            </a:r>
          </a:p>
        </p:txBody>
      </p:sp>
      <p:sp>
        <p:nvSpPr>
          <p:cNvPr name="TextBox 20" id="20"/>
          <p:cNvSpPr txBox="true"/>
          <p:nvPr/>
        </p:nvSpPr>
        <p:spPr>
          <a:xfrm rot="0">
            <a:off x="729118" y="3670786"/>
            <a:ext cx="17558882" cy="178054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Use of AI to detect fires with the help of satellite images, reducing costs per satellite, potentially allowing the deployment of swarms for more frequent updating of information. As well as reducing costs.</a:t>
            </a:r>
          </a:p>
        </p:txBody>
      </p:sp>
      <p:sp>
        <p:nvSpPr>
          <p:cNvPr name="Freeform 21" id="21"/>
          <p:cNvSpPr/>
          <p:nvPr/>
        </p:nvSpPr>
        <p:spPr>
          <a:xfrm flipH="false" flipV="false" rot="0">
            <a:off x="5645072" y="4757118"/>
            <a:ext cx="8294823" cy="5529882"/>
          </a:xfrm>
          <a:custGeom>
            <a:avLst/>
            <a:gdLst/>
            <a:ahLst/>
            <a:cxnLst/>
            <a:rect r="r" b="b" t="t" l="l"/>
            <a:pathLst>
              <a:path h="5529882" w="8294823">
                <a:moveTo>
                  <a:pt x="0" y="0"/>
                </a:moveTo>
                <a:lnTo>
                  <a:pt x="8294823" y="0"/>
                </a:lnTo>
                <a:lnTo>
                  <a:pt x="8294823" y="5529882"/>
                </a:lnTo>
                <a:lnTo>
                  <a:pt x="0" y="5529882"/>
                </a:lnTo>
                <a:lnTo>
                  <a:pt x="0" y="0"/>
                </a:lnTo>
                <a:close/>
              </a:path>
            </a:pathLst>
          </a:custGeom>
          <a:blipFill>
            <a:blip r:embed="rId1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1353118" y="4593852"/>
            <a:ext cx="20994236" cy="7680165"/>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0722"/>
            </a:solidFill>
          </p:spPr>
        </p:sp>
      </p:grpSp>
      <p:pic>
        <p:nvPicPr>
          <p:cNvPr name="Picture 4" id="4"/>
          <p:cNvPicPr>
            <a:picLocks noChangeAspect="true"/>
          </p:cNvPicPr>
          <p:nvPr/>
        </p:nvPicPr>
        <p:blipFill>
          <a:blip r:embed="rId2"/>
          <a:srcRect l="0" t="0" r="0" b="0"/>
          <a:stretch>
            <a:fillRect/>
          </a:stretch>
        </p:blipFill>
        <p:spPr>
          <a:xfrm flipH="false" flipV="false" rot="0">
            <a:off x="2564943" y="7466572"/>
            <a:ext cx="526535" cy="519439"/>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4411447" y="1335227"/>
            <a:ext cx="570659" cy="562969"/>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0">
            <a:off x="13305894" y="1028700"/>
            <a:ext cx="502725" cy="495950"/>
          </a:xfrm>
          <a:prstGeom prst="rect">
            <a:avLst/>
          </a:prstGeom>
        </p:spPr>
      </p:pic>
      <p:pic>
        <p:nvPicPr>
          <p:cNvPr name="Picture 7" id="7"/>
          <p:cNvPicPr>
            <a:picLocks noChangeAspect="true"/>
          </p:cNvPicPr>
          <p:nvPr/>
        </p:nvPicPr>
        <p:blipFill>
          <a:blip r:embed="rId2"/>
          <a:srcRect l="0" t="0" r="0" b="0"/>
          <a:stretch>
            <a:fillRect/>
          </a:stretch>
        </p:blipFill>
        <p:spPr>
          <a:xfrm flipH="false" flipV="false" rot="0">
            <a:off x="16768235" y="5795971"/>
            <a:ext cx="491065" cy="484446"/>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299454" y="4593852"/>
            <a:ext cx="825058" cy="81300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4982106" y="8445299"/>
            <a:ext cx="825058" cy="813001"/>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5508167" y="3330961"/>
            <a:ext cx="825058" cy="813001"/>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12983561" y="8445299"/>
            <a:ext cx="825058" cy="813001"/>
          </a:xfrm>
          <a:prstGeom prst="rect">
            <a:avLst/>
          </a:prstGeom>
        </p:spPr>
      </p:pic>
      <p:sp>
        <p:nvSpPr>
          <p:cNvPr name="Freeform 12" id="12"/>
          <p:cNvSpPr/>
          <p:nvPr/>
        </p:nvSpPr>
        <p:spPr>
          <a:xfrm flipH="false" flipV="false" rot="0">
            <a:off x="-1118492" y="-1171530"/>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920696" y="-1516655"/>
            <a:ext cx="4140679" cy="4114800"/>
          </a:xfrm>
          <a:custGeom>
            <a:avLst/>
            <a:gdLst/>
            <a:ahLst/>
            <a:cxnLst/>
            <a:rect r="r" b="b" t="t" l="l"/>
            <a:pathLst>
              <a:path h="4114800" w="4140679">
                <a:moveTo>
                  <a:pt x="0" y="0"/>
                </a:moveTo>
                <a:lnTo>
                  <a:pt x="4140679" y="0"/>
                </a:lnTo>
                <a:lnTo>
                  <a:pt x="41406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2539052">
            <a:off x="-2327007" y="9458928"/>
            <a:ext cx="4637582" cy="4114800"/>
          </a:xfrm>
          <a:custGeom>
            <a:avLst/>
            <a:gdLst/>
            <a:ahLst/>
            <a:cxnLst/>
            <a:rect r="r" b="b" t="t" l="l"/>
            <a:pathLst>
              <a:path h="4114800" w="4637582">
                <a:moveTo>
                  <a:pt x="0" y="0"/>
                </a:moveTo>
                <a:lnTo>
                  <a:pt x="4637582" y="0"/>
                </a:lnTo>
                <a:lnTo>
                  <a:pt x="463758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2435661">
            <a:off x="15189653" y="8263889"/>
            <a:ext cx="4777707" cy="4114800"/>
          </a:xfrm>
          <a:custGeom>
            <a:avLst/>
            <a:gdLst/>
            <a:ahLst/>
            <a:cxnLst/>
            <a:rect r="r" b="b" t="t" l="l"/>
            <a:pathLst>
              <a:path h="4114800" w="4777707">
                <a:moveTo>
                  <a:pt x="0" y="0"/>
                </a:moveTo>
                <a:lnTo>
                  <a:pt x="4777707" y="0"/>
                </a:lnTo>
                <a:lnTo>
                  <a:pt x="477770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6" id="16"/>
          <p:cNvGrpSpPr/>
          <p:nvPr/>
        </p:nvGrpSpPr>
        <p:grpSpPr>
          <a:xfrm rot="0">
            <a:off x="9792483" y="253908"/>
            <a:ext cx="5757159" cy="1986544"/>
            <a:chOff x="0" y="0"/>
            <a:chExt cx="1913890" cy="660400"/>
          </a:xfrm>
        </p:grpSpPr>
        <p:sp>
          <p:nvSpPr>
            <p:cNvPr name="Freeform 17" id="17"/>
            <p:cNvSpPr/>
            <p:nvPr/>
          </p:nvSpPr>
          <p:spPr>
            <a:xfrm flipH="false" flipV="false" rot="0">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361144"/>
            </a:solidFill>
          </p:spPr>
        </p:sp>
      </p:grpSp>
      <p:sp>
        <p:nvSpPr>
          <p:cNvPr name="Freeform 18" id="18"/>
          <p:cNvSpPr/>
          <p:nvPr/>
        </p:nvSpPr>
        <p:spPr>
          <a:xfrm flipH="false" flipV="false" rot="0">
            <a:off x="7517407" y="7466572"/>
            <a:ext cx="3253186" cy="3082393"/>
          </a:xfrm>
          <a:custGeom>
            <a:avLst/>
            <a:gdLst/>
            <a:ahLst/>
            <a:cxnLst/>
            <a:rect r="r" b="b" t="t" l="l"/>
            <a:pathLst>
              <a:path h="3082393" w="3253186">
                <a:moveTo>
                  <a:pt x="0" y="0"/>
                </a:moveTo>
                <a:lnTo>
                  <a:pt x="3253186" y="0"/>
                </a:lnTo>
                <a:lnTo>
                  <a:pt x="3253186" y="3082394"/>
                </a:lnTo>
                <a:lnTo>
                  <a:pt x="0" y="3082394"/>
                </a:lnTo>
                <a:lnTo>
                  <a:pt x="0" y="0"/>
                </a:lnTo>
                <a:close/>
              </a:path>
            </a:pathLst>
          </a:custGeom>
          <a:blipFill>
            <a:blip r:embed="rId12"/>
            <a:stretch>
              <a:fillRect l="0" t="0" r="0" b="0"/>
            </a:stretch>
          </a:blipFill>
        </p:spPr>
      </p:sp>
      <p:sp>
        <p:nvSpPr>
          <p:cNvPr name="TextBox 19" id="19"/>
          <p:cNvSpPr txBox="true"/>
          <p:nvPr/>
        </p:nvSpPr>
        <p:spPr>
          <a:xfrm rot="0">
            <a:off x="-67284" y="-171450"/>
            <a:ext cx="10923838" cy="1516935"/>
          </a:xfrm>
          <a:prstGeom prst="rect">
            <a:avLst/>
          </a:prstGeom>
        </p:spPr>
        <p:txBody>
          <a:bodyPr anchor="t" rtlCol="false" tIns="0" lIns="0" bIns="0" rIns="0">
            <a:spAutoFit/>
          </a:bodyPr>
          <a:lstStyle/>
          <a:p>
            <a:pPr algn="ctr">
              <a:lnSpc>
                <a:spcPts val="12391"/>
              </a:lnSpc>
              <a:spcBef>
                <a:spcPct val="0"/>
              </a:spcBef>
            </a:pPr>
            <a:r>
              <a:rPr lang="en-US" sz="8851">
                <a:solidFill>
                  <a:srgbClr val="FFFFFF"/>
                </a:solidFill>
                <a:latin typeface="Squada One"/>
              </a:rPr>
              <a:t>HOW?</a:t>
            </a:r>
          </a:p>
        </p:txBody>
      </p:sp>
      <p:sp>
        <p:nvSpPr>
          <p:cNvPr name="TextBox 20" id="20"/>
          <p:cNvSpPr txBox="true"/>
          <p:nvPr/>
        </p:nvSpPr>
        <p:spPr>
          <a:xfrm rot="0">
            <a:off x="9901072" y="445495"/>
            <a:ext cx="5648570" cy="1545590"/>
          </a:xfrm>
          <a:prstGeom prst="rect">
            <a:avLst/>
          </a:prstGeom>
        </p:spPr>
        <p:txBody>
          <a:bodyPr anchor="t" rtlCol="false" tIns="0" lIns="0" bIns="0" rIns="0">
            <a:spAutoFit/>
          </a:bodyPr>
          <a:lstStyle/>
          <a:p>
            <a:pPr algn="ctr">
              <a:lnSpc>
                <a:spcPts val="6160"/>
              </a:lnSpc>
            </a:pPr>
            <a:r>
              <a:rPr lang="en-US" sz="4400">
                <a:solidFill>
                  <a:srgbClr val="FFFFFF"/>
                </a:solidFill>
                <a:latin typeface="Quicksand Bold"/>
              </a:rPr>
              <a:t>warning communities</a:t>
            </a:r>
          </a:p>
        </p:txBody>
      </p:sp>
      <p:sp>
        <p:nvSpPr>
          <p:cNvPr name="TextBox 21" id="21"/>
          <p:cNvSpPr txBox="true"/>
          <p:nvPr/>
        </p:nvSpPr>
        <p:spPr>
          <a:xfrm rot="0">
            <a:off x="157436" y="2540995"/>
            <a:ext cx="17977173" cy="4471670"/>
          </a:xfrm>
          <a:prstGeom prst="rect">
            <a:avLst/>
          </a:prstGeom>
        </p:spPr>
        <p:txBody>
          <a:bodyPr anchor="t" rtlCol="false" tIns="0" lIns="0" bIns="0" rIns="0">
            <a:spAutoFit/>
          </a:bodyPr>
          <a:lstStyle/>
          <a:p>
            <a:pPr>
              <a:lnSpc>
                <a:spcPts val="4480"/>
              </a:lnSpc>
            </a:pPr>
            <a:r>
              <a:rPr lang="en-US" sz="3200">
                <a:solidFill>
                  <a:srgbClr val="FFFFFF"/>
                </a:solidFill>
                <a:latin typeface="Open Sans"/>
              </a:rPr>
              <a:t>We will use drones with megaphones to hover over the communities near the fire to quickly warn that there is an active fire near the community.</a:t>
            </a:r>
          </a:p>
          <a:p>
            <a:pPr>
              <a:lnSpc>
                <a:spcPts val="4480"/>
              </a:lnSpc>
            </a:pPr>
            <a:r>
              <a:rPr lang="en-US" sz="3200">
                <a:solidFill>
                  <a:srgbClr val="FFFFFF"/>
                </a:solidFill>
                <a:latin typeface="Open Sans"/>
              </a:rPr>
              <a:t>We also propose the installation of lights in the main water intakes of the communities, to be able to inform if the water is contaminated or not, depending on the chemical analysis of the water bodies. Likewise, considering that citizens could still fetch water with buckets, motion sensors and solar-powered megaphones will be used to inform on the status of the water. In addition, for users with internet access, a telegram channel would be created, in which a bot would inform if fires were detected by satellites.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1353118" y="4593852"/>
            <a:ext cx="20994236" cy="7680165"/>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0722"/>
            </a:solidFill>
          </p:spPr>
        </p:sp>
      </p:grpSp>
      <p:pic>
        <p:nvPicPr>
          <p:cNvPr name="Picture 4" id="4"/>
          <p:cNvPicPr>
            <a:picLocks noChangeAspect="true"/>
          </p:cNvPicPr>
          <p:nvPr/>
        </p:nvPicPr>
        <p:blipFill>
          <a:blip r:embed="rId2"/>
          <a:srcRect l="0" t="0" r="0" b="0"/>
          <a:stretch>
            <a:fillRect/>
          </a:stretch>
        </p:blipFill>
        <p:spPr>
          <a:xfrm flipH="false" flipV="false" rot="0">
            <a:off x="2564943" y="7466572"/>
            <a:ext cx="526535" cy="519439"/>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4411447" y="1335227"/>
            <a:ext cx="570659" cy="562969"/>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0">
            <a:off x="13305894" y="1028700"/>
            <a:ext cx="502725" cy="495950"/>
          </a:xfrm>
          <a:prstGeom prst="rect">
            <a:avLst/>
          </a:prstGeom>
        </p:spPr>
      </p:pic>
      <p:pic>
        <p:nvPicPr>
          <p:cNvPr name="Picture 7" id="7"/>
          <p:cNvPicPr>
            <a:picLocks noChangeAspect="true"/>
          </p:cNvPicPr>
          <p:nvPr/>
        </p:nvPicPr>
        <p:blipFill>
          <a:blip r:embed="rId2"/>
          <a:srcRect l="0" t="0" r="0" b="0"/>
          <a:stretch>
            <a:fillRect/>
          </a:stretch>
        </p:blipFill>
        <p:spPr>
          <a:xfrm flipH="false" flipV="false" rot="0">
            <a:off x="16768235" y="5795971"/>
            <a:ext cx="491065" cy="484446"/>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299454" y="4593852"/>
            <a:ext cx="825058" cy="81300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4982106" y="8445299"/>
            <a:ext cx="825058" cy="813001"/>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5508167" y="3330961"/>
            <a:ext cx="825058" cy="813001"/>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12983561" y="8445299"/>
            <a:ext cx="825058" cy="813001"/>
          </a:xfrm>
          <a:prstGeom prst="rect">
            <a:avLst/>
          </a:prstGeom>
        </p:spPr>
      </p:pic>
      <p:sp>
        <p:nvSpPr>
          <p:cNvPr name="Freeform 12" id="12"/>
          <p:cNvSpPr/>
          <p:nvPr/>
        </p:nvSpPr>
        <p:spPr>
          <a:xfrm flipH="false" flipV="false" rot="0">
            <a:off x="-847738" y="-722173"/>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508167" y="-1028700"/>
            <a:ext cx="4140679" cy="4114800"/>
          </a:xfrm>
          <a:custGeom>
            <a:avLst/>
            <a:gdLst/>
            <a:ahLst/>
            <a:cxnLst/>
            <a:rect r="r" b="b" t="t" l="l"/>
            <a:pathLst>
              <a:path h="4114800" w="4140679">
                <a:moveTo>
                  <a:pt x="0" y="0"/>
                </a:moveTo>
                <a:lnTo>
                  <a:pt x="4140679" y="0"/>
                </a:lnTo>
                <a:lnTo>
                  <a:pt x="41406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2539052">
            <a:off x="-1019337" y="7940973"/>
            <a:ext cx="4637582" cy="4114800"/>
          </a:xfrm>
          <a:custGeom>
            <a:avLst/>
            <a:gdLst/>
            <a:ahLst/>
            <a:cxnLst/>
            <a:rect r="r" b="b" t="t" l="l"/>
            <a:pathLst>
              <a:path h="4114800" w="4637582">
                <a:moveTo>
                  <a:pt x="0" y="0"/>
                </a:moveTo>
                <a:lnTo>
                  <a:pt x="4637582" y="0"/>
                </a:lnTo>
                <a:lnTo>
                  <a:pt x="463758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2435661">
            <a:off x="14379382" y="7200900"/>
            <a:ext cx="4777707" cy="4114800"/>
          </a:xfrm>
          <a:custGeom>
            <a:avLst/>
            <a:gdLst/>
            <a:ahLst/>
            <a:cxnLst/>
            <a:rect r="r" b="b" t="t" l="l"/>
            <a:pathLst>
              <a:path h="4114800" w="4777707">
                <a:moveTo>
                  <a:pt x="0" y="0"/>
                </a:moveTo>
                <a:lnTo>
                  <a:pt x="4777707" y="0"/>
                </a:lnTo>
                <a:lnTo>
                  <a:pt x="477770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6" id="16"/>
          <p:cNvGrpSpPr/>
          <p:nvPr/>
        </p:nvGrpSpPr>
        <p:grpSpPr>
          <a:xfrm rot="0">
            <a:off x="9792483" y="253908"/>
            <a:ext cx="5757159" cy="1986544"/>
            <a:chOff x="0" y="0"/>
            <a:chExt cx="1913890" cy="660400"/>
          </a:xfrm>
        </p:grpSpPr>
        <p:sp>
          <p:nvSpPr>
            <p:cNvPr name="Freeform 17" id="17"/>
            <p:cNvSpPr/>
            <p:nvPr/>
          </p:nvSpPr>
          <p:spPr>
            <a:xfrm flipH="false" flipV="false" rot="0">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361144"/>
            </a:solidFill>
          </p:spPr>
        </p:sp>
      </p:grpSp>
      <p:pic>
        <p:nvPicPr>
          <p:cNvPr name="Picture 18" id="18">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0" t="0" r="0" b="0"/>
          <a:stretch>
            <a:fillRect/>
          </a:stretch>
        </p:blipFill>
        <p:spPr>
          <a:xfrm flipH="false" flipV="false" rot="0">
            <a:off x="2866464" y="3117120"/>
            <a:ext cx="12555071" cy="7062228"/>
          </a:xfrm>
          <a:prstGeom prst="rect">
            <a:avLst/>
          </a:prstGeom>
        </p:spPr>
      </p:pic>
      <p:sp>
        <p:nvSpPr>
          <p:cNvPr name="TextBox 19" id="19"/>
          <p:cNvSpPr txBox="true"/>
          <p:nvPr/>
        </p:nvSpPr>
        <p:spPr>
          <a:xfrm rot="0">
            <a:off x="-67284" y="200025"/>
            <a:ext cx="10923838" cy="2222405"/>
          </a:xfrm>
          <a:prstGeom prst="rect">
            <a:avLst/>
          </a:prstGeom>
        </p:spPr>
        <p:txBody>
          <a:bodyPr anchor="t" rtlCol="false" tIns="0" lIns="0" bIns="0" rIns="0">
            <a:spAutoFit/>
          </a:bodyPr>
          <a:lstStyle/>
          <a:p>
            <a:pPr algn="ctr">
              <a:lnSpc>
                <a:spcPts val="8497"/>
              </a:lnSpc>
            </a:pPr>
            <a:r>
              <a:rPr lang="en-US" sz="8851">
                <a:solidFill>
                  <a:srgbClr val="FFFFFF"/>
                </a:solidFill>
                <a:latin typeface="Squada One"/>
              </a:rPr>
              <a:t>LETS SEE IT </a:t>
            </a:r>
          </a:p>
          <a:p>
            <a:pPr algn="ctr">
              <a:lnSpc>
                <a:spcPts val="8497"/>
              </a:lnSpc>
            </a:pPr>
            <a:r>
              <a:rPr lang="en-US" sz="8851">
                <a:solidFill>
                  <a:srgbClr val="FFFFFF"/>
                </a:solidFill>
                <a:latin typeface="Squada One"/>
              </a:rPr>
              <a:t>WORKING</a:t>
            </a:r>
          </a:p>
        </p:txBody>
      </p:sp>
      <p:sp>
        <p:nvSpPr>
          <p:cNvPr name="TextBox 20" id="20"/>
          <p:cNvSpPr txBox="true"/>
          <p:nvPr/>
        </p:nvSpPr>
        <p:spPr>
          <a:xfrm rot="0">
            <a:off x="9901072" y="445495"/>
            <a:ext cx="5648570" cy="1545590"/>
          </a:xfrm>
          <a:prstGeom prst="rect">
            <a:avLst/>
          </a:prstGeom>
        </p:spPr>
        <p:txBody>
          <a:bodyPr anchor="t" rtlCol="false" tIns="0" lIns="0" bIns="0" rIns="0">
            <a:spAutoFit/>
          </a:bodyPr>
          <a:lstStyle/>
          <a:p>
            <a:pPr algn="ctr">
              <a:lnSpc>
                <a:spcPts val="6160"/>
              </a:lnSpc>
            </a:pPr>
            <a:r>
              <a:rPr lang="en-US" sz="4400">
                <a:solidFill>
                  <a:srgbClr val="FFFFFF"/>
                </a:solidFill>
                <a:latin typeface="Quicksand Bold"/>
              </a:rPr>
              <a:t>warning communities</a:t>
            </a:r>
          </a:p>
        </p:txBody>
      </p:sp>
      <p:sp>
        <p:nvSpPr>
          <p:cNvPr name="TextBox 21" id="21"/>
          <p:cNvSpPr txBox="true"/>
          <p:nvPr/>
        </p:nvSpPr>
        <p:spPr>
          <a:xfrm rot="0">
            <a:off x="2464534" y="2355755"/>
            <a:ext cx="1335893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A video of the operation of the community warning LEDs is shown.</a:t>
            </a:r>
          </a:p>
        </p:txBody>
      </p:sp>
    </p:spTree>
  </p:cSld>
  <p:clrMapOvr>
    <a:masterClrMapping/>
  </p:clrMapOvr>
  <p:timing>
    <p:tnLst>
      <p:par>
        <p:cTn dur="indefinite" restart="never" nodeType="tmRoot">
          <p:childTnLst>
            <p:video>
              <p:cMediaNode vol="100000">
                <p:cTn fill="hold" display="false">
                  <p:stCondLst>
                    <p:cond delay="indefinite"/>
                  </p:stCondLst>
                </p:cTn>
                <p:tgtEl>
                  <p:spTgt spid="18"/>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DAFwnp_Apq0</dc:identifier>
  <dcterms:modified xsi:type="dcterms:W3CDTF">2011-08-01T06:04:30Z</dcterms:modified>
  <cp:revision>1</cp:revision>
  <dc:title>SkyWatch</dc:title>
</cp:coreProperties>
</file>